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850" r:id="rId2"/>
    <p:sldId id="937" r:id="rId3"/>
    <p:sldId id="852" r:id="rId4"/>
    <p:sldId id="919" r:id="rId5"/>
    <p:sldId id="923" r:id="rId6"/>
    <p:sldId id="921" r:id="rId7"/>
    <p:sldId id="922" r:id="rId8"/>
    <p:sldId id="924" r:id="rId9"/>
    <p:sldId id="927" r:id="rId10"/>
    <p:sldId id="925" r:id="rId11"/>
    <p:sldId id="910" r:id="rId12"/>
    <p:sldId id="917" r:id="rId13"/>
    <p:sldId id="926" r:id="rId14"/>
    <p:sldId id="928" r:id="rId15"/>
    <p:sldId id="929" r:id="rId16"/>
    <p:sldId id="930" r:id="rId17"/>
    <p:sldId id="931" r:id="rId18"/>
    <p:sldId id="932" r:id="rId19"/>
    <p:sldId id="934" r:id="rId20"/>
    <p:sldId id="935" r:id="rId21"/>
    <p:sldId id="936" r:id="rId22"/>
  </p:sldIdLst>
  <p:sldSz cx="9144000" cy="6858000" type="screen4x3"/>
  <p:notesSz cx="6858000" cy="9144000"/>
  <p:defaultTextStyle>
    <a:defPPr>
      <a:defRPr lang="zh-CN"/>
    </a:defPPr>
    <a:lvl1pPr algn="l" rtl="0" eaLnBrk="0" fontAlgn="base" hangingPunct="0">
      <a:spcBef>
        <a:spcPct val="0"/>
      </a:spcBef>
      <a:spcAft>
        <a:spcPct val="0"/>
      </a:spcAft>
      <a:defRPr sz="2400" kern="1200">
        <a:solidFill>
          <a:schemeClr val="tx1"/>
        </a:solidFill>
        <a:latin typeface="Arial" panose="020B0604020202020204" pitchFamily="34" charset="0"/>
        <a:ea typeface="Dotum" panose="020B0600000101010101" pitchFamily="34" charset="-127"/>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Dotum" panose="020B0600000101010101" pitchFamily="34" charset="-127"/>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Dotum" panose="020B0600000101010101" pitchFamily="34" charset="-127"/>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Dotum" panose="020B0600000101010101" pitchFamily="34" charset="-127"/>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Dotum" panose="020B0600000101010101" pitchFamily="34" charset="-127"/>
        <a:cs typeface="+mn-cs"/>
      </a:defRPr>
    </a:lvl5pPr>
    <a:lvl6pPr marL="2286000" algn="l" defTabSz="914400" rtl="0" eaLnBrk="1" latinLnBrk="0" hangingPunct="1">
      <a:defRPr sz="2400" kern="1200">
        <a:solidFill>
          <a:schemeClr val="tx1"/>
        </a:solidFill>
        <a:latin typeface="Arial" panose="020B0604020202020204" pitchFamily="34" charset="0"/>
        <a:ea typeface="Dotum" panose="020B0600000101010101" pitchFamily="34" charset="-127"/>
        <a:cs typeface="+mn-cs"/>
      </a:defRPr>
    </a:lvl6pPr>
    <a:lvl7pPr marL="2743200" algn="l" defTabSz="914400" rtl="0" eaLnBrk="1" latinLnBrk="0" hangingPunct="1">
      <a:defRPr sz="2400" kern="1200">
        <a:solidFill>
          <a:schemeClr val="tx1"/>
        </a:solidFill>
        <a:latin typeface="Arial" panose="020B0604020202020204" pitchFamily="34" charset="0"/>
        <a:ea typeface="Dotum" panose="020B0600000101010101" pitchFamily="34" charset="-127"/>
        <a:cs typeface="+mn-cs"/>
      </a:defRPr>
    </a:lvl7pPr>
    <a:lvl8pPr marL="3200400" algn="l" defTabSz="914400" rtl="0" eaLnBrk="1" latinLnBrk="0" hangingPunct="1">
      <a:defRPr sz="2400" kern="1200">
        <a:solidFill>
          <a:schemeClr val="tx1"/>
        </a:solidFill>
        <a:latin typeface="Arial" panose="020B0604020202020204" pitchFamily="34" charset="0"/>
        <a:ea typeface="Dotum" panose="020B0600000101010101" pitchFamily="34" charset="-127"/>
        <a:cs typeface="+mn-cs"/>
      </a:defRPr>
    </a:lvl8pPr>
    <a:lvl9pPr marL="3657600" algn="l" defTabSz="914400" rtl="0" eaLnBrk="1" latinLnBrk="0" hangingPunct="1">
      <a:defRPr sz="2400" kern="1200">
        <a:solidFill>
          <a:schemeClr val="tx1"/>
        </a:solidFill>
        <a:latin typeface="Arial" panose="020B0604020202020204" pitchFamily="34" charset="0"/>
        <a:ea typeface="Dotum" panose="020B0600000101010101" pitchFamily="34" charset="-127"/>
        <a:cs typeface="+mn-cs"/>
      </a:defRPr>
    </a:lvl9pPr>
  </p:defaultTextStyle>
  <p:extLst>
    <p:ext uri="{EFAFB233-063F-42B5-8137-9DF3F51BA10A}">
      <p15:sldGuideLst xmlns:p15="http://schemas.microsoft.com/office/powerpoint/2012/main">
        <p15:guide id="1" orient="horz" pos="2433">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66"/>
    <a:srgbClr val="003399"/>
    <a:srgbClr val="5F5F5F"/>
    <a:srgbClr val="663300"/>
    <a:srgbClr val="990033"/>
    <a:srgbClr val="FF33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64" autoAdjust="0"/>
    <p:restoredTop sz="95383" autoAdjust="0"/>
  </p:normalViewPr>
  <p:slideViewPr>
    <p:cSldViewPr snapToGrid="0">
      <p:cViewPr varScale="1">
        <p:scale>
          <a:sx n="86" d="100"/>
          <a:sy n="86" d="100"/>
        </p:scale>
        <p:origin x="749" y="82"/>
      </p:cViewPr>
      <p:guideLst>
        <p:guide orient="horz" pos="2433"/>
        <p:guide pos="2880"/>
      </p:guideLst>
    </p:cSldViewPr>
  </p:slideViewPr>
  <p:notesTextViewPr>
    <p:cViewPr>
      <p:scale>
        <a:sx n="1" d="1"/>
        <a:sy n="1" d="1"/>
      </p:scale>
      <p:origin x="0" y="0"/>
    </p:cViewPr>
  </p:notesTextViewPr>
  <p:notesViewPr>
    <p:cSldViewPr snapToGrid="0">
      <p:cViewPr varScale="1">
        <p:scale>
          <a:sx n="125" d="100"/>
          <a:sy n="125" d="100"/>
        </p:scale>
        <p:origin x="3996" y="72"/>
      </p:cViewPr>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wmf"/><Relationship Id="rId7" Type="http://schemas.openxmlformats.org/officeDocument/2006/relationships/image" Target="../media/image11.wmf"/><Relationship Id="rId12" Type="http://schemas.openxmlformats.org/officeDocument/2006/relationships/image" Target="../media/image16.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11" Type="http://schemas.openxmlformats.org/officeDocument/2006/relationships/image" Target="../media/image15.wmf"/><Relationship Id="rId5" Type="http://schemas.openxmlformats.org/officeDocument/2006/relationships/image" Target="../media/image9.wmf"/><Relationship Id="rId10" Type="http://schemas.openxmlformats.org/officeDocument/2006/relationships/image" Target="../media/image14.wmf"/><Relationship Id="rId4" Type="http://schemas.openxmlformats.org/officeDocument/2006/relationships/image" Target="../media/image8.wmf"/><Relationship Id="rId9"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26.wmf"/><Relationship Id="rId7" Type="http://schemas.openxmlformats.org/officeDocument/2006/relationships/image" Target="../media/image34.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 xmlns:a16="http://schemas.microsoft.com/office/drawing/2014/main" id="{2DCB5353-83BC-4947-BA86-1940E6CA0287}"/>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ea typeface="宋体" panose="02010600030101010101" pitchFamily="2" charset="-122"/>
              </a:defRPr>
            </a:lvl1pPr>
          </a:lstStyle>
          <a:p>
            <a:pPr>
              <a:defRPr/>
            </a:pPr>
            <a:endParaRPr lang="zh-CN" altLang="zh-CN"/>
          </a:p>
        </p:txBody>
      </p:sp>
      <p:sp>
        <p:nvSpPr>
          <p:cNvPr id="2051" name="Rectangle 3">
            <a:extLst>
              <a:ext uri="{FF2B5EF4-FFF2-40B4-BE49-F238E27FC236}">
                <a16:creationId xmlns="" xmlns:a16="http://schemas.microsoft.com/office/drawing/2014/main" id="{AC871299-FA65-4108-A77F-6A6F1D65DE08}"/>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ea typeface="宋体" panose="02010600030101010101" pitchFamily="2" charset="-122"/>
              </a:defRPr>
            </a:lvl1pPr>
          </a:lstStyle>
          <a:p>
            <a:pPr>
              <a:defRPr/>
            </a:pPr>
            <a:endParaRPr lang="zh-CN" altLang="zh-CN"/>
          </a:p>
        </p:txBody>
      </p:sp>
      <p:sp>
        <p:nvSpPr>
          <p:cNvPr id="2052" name="Rectangle 4">
            <a:extLst>
              <a:ext uri="{FF2B5EF4-FFF2-40B4-BE49-F238E27FC236}">
                <a16:creationId xmlns="" xmlns:a16="http://schemas.microsoft.com/office/drawing/2014/main" id="{B8EADA36-5424-4395-AFBB-BB268D3822FD}"/>
              </a:ext>
            </a:extLst>
          </p:cNvPr>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3" name="Rectangle 5">
            <a:extLst>
              <a:ext uri="{FF2B5EF4-FFF2-40B4-BE49-F238E27FC236}">
                <a16:creationId xmlns="" xmlns:a16="http://schemas.microsoft.com/office/drawing/2014/main" id="{A219FB5C-A5AF-4649-B2AF-A8CF1686263E}"/>
              </a:ext>
            </a:extLst>
          </p:cNvPr>
          <p:cNvSpPr>
            <a:spLocks noGrp="1" noRot="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zh-CN" altLang="zh-CN" noProof="0"/>
              <a:t>单击此处编辑母版文本样式</a:t>
            </a:r>
          </a:p>
          <a:p>
            <a:pPr lvl="1"/>
            <a:r>
              <a:rPr lang="zh-CN" altLang="zh-CN" noProof="0"/>
              <a:t>第二级</a:t>
            </a:r>
          </a:p>
          <a:p>
            <a:pPr lvl="2"/>
            <a:r>
              <a:rPr lang="zh-CN" altLang="zh-CN" noProof="0"/>
              <a:t>第三级</a:t>
            </a:r>
          </a:p>
          <a:p>
            <a:pPr lvl="3"/>
            <a:r>
              <a:rPr lang="zh-CN" altLang="zh-CN" noProof="0"/>
              <a:t>第四级</a:t>
            </a:r>
          </a:p>
          <a:p>
            <a:pPr lvl="4"/>
            <a:r>
              <a:rPr lang="zh-CN" altLang="zh-CN" noProof="0"/>
              <a:t>第五级</a:t>
            </a:r>
          </a:p>
        </p:txBody>
      </p:sp>
      <p:sp>
        <p:nvSpPr>
          <p:cNvPr id="2054" name="Rectangle 6">
            <a:extLst>
              <a:ext uri="{FF2B5EF4-FFF2-40B4-BE49-F238E27FC236}">
                <a16:creationId xmlns="" xmlns:a16="http://schemas.microsoft.com/office/drawing/2014/main" id="{6752B41E-B7FB-4D97-AAC9-37DB7B116886}"/>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ea typeface="宋体" panose="02010600030101010101" pitchFamily="2" charset="-122"/>
              </a:defRPr>
            </a:lvl1pPr>
          </a:lstStyle>
          <a:p>
            <a:pPr>
              <a:defRPr/>
            </a:pPr>
            <a:endParaRPr lang="zh-CN" altLang="zh-CN"/>
          </a:p>
        </p:txBody>
      </p:sp>
      <p:sp>
        <p:nvSpPr>
          <p:cNvPr id="2055" name="Rectangle 7">
            <a:extLst>
              <a:ext uri="{FF2B5EF4-FFF2-40B4-BE49-F238E27FC236}">
                <a16:creationId xmlns="" xmlns:a16="http://schemas.microsoft.com/office/drawing/2014/main" id="{14C80E42-DD6C-4B46-BFCC-4422F1C560B6}"/>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ea typeface="宋体" panose="02010600030101010101" pitchFamily="2" charset="-122"/>
              </a:defRPr>
            </a:lvl1pPr>
          </a:lstStyle>
          <a:p>
            <a:fld id="{0DD5F50D-2365-427E-A4A0-E023ED26D087}" type="slidenum">
              <a:rPr lang="zh-CN" altLang="zh-CN"/>
              <a:pPr/>
              <a:t>‹#›</a:t>
            </a:fld>
            <a:endParaRPr lang="zh-CN" altLang="zh-CN"/>
          </a:p>
        </p:txBody>
      </p:sp>
    </p:spTree>
    <p:extLst>
      <p:ext uri="{BB962C8B-B14F-4D97-AF65-F5344CB8AC3E}">
        <p14:creationId xmlns:p14="http://schemas.microsoft.com/office/powerpoint/2010/main" val="4293067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 xmlns:a16="http://schemas.microsoft.com/office/drawing/2014/main" id="{3CFE70A0-765A-459C-BBA5-939082E69B8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fld id="{A8F990BB-AC15-45E7-9F49-DDAA991BBFAD}" type="slidenum">
              <a:rPr lang="en-US" altLang="zh-CN" sz="1200">
                <a:ea typeface="宋体" panose="02010600030101010101" pitchFamily="2" charset="-122"/>
              </a:rPr>
              <a:pPr/>
              <a:t>1</a:t>
            </a:fld>
            <a:endParaRPr lang="en-US" altLang="zh-CN" sz="1200">
              <a:ea typeface="宋体" panose="02010600030101010101" pitchFamily="2" charset="-122"/>
            </a:endParaRPr>
          </a:p>
        </p:txBody>
      </p:sp>
      <p:sp>
        <p:nvSpPr>
          <p:cNvPr id="4099" name="Rectangle 2">
            <a:extLst>
              <a:ext uri="{FF2B5EF4-FFF2-40B4-BE49-F238E27FC236}">
                <a16:creationId xmlns="" xmlns:a16="http://schemas.microsoft.com/office/drawing/2014/main" id="{6C172FF5-3B6A-443C-AFBD-DF3376474CD3}"/>
              </a:ext>
            </a:extLst>
          </p:cNvPr>
          <p:cNvSpPr>
            <a:spLocks noGrp="1" noRot="1" noChangeAspect="1" noChangeArrowheads="1" noTextEdit="1"/>
          </p:cNvSpPr>
          <p:nvPr>
            <p:ph type="sldImg"/>
          </p:nvPr>
        </p:nvSpPr>
        <p:spPr/>
      </p:sp>
      <p:sp>
        <p:nvSpPr>
          <p:cNvPr id="4100" name="Rectangle 3">
            <a:extLst>
              <a:ext uri="{FF2B5EF4-FFF2-40B4-BE49-F238E27FC236}">
                <a16:creationId xmlns="" xmlns:a16="http://schemas.microsoft.com/office/drawing/2014/main" id="{323FEFC7-1215-4DF1-B781-1528FCFA8E1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zh-CN" altLang="zh-CN"/>
          </a:p>
        </p:txBody>
      </p:sp>
    </p:spTree>
    <p:extLst>
      <p:ext uri="{BB962C8B-B14F-4D97-AF65-F5344CB8AC3E}">
        <p14:creationId xmlns:p14="http://schemas.microsoft.com/office/powerpoint/2010/main" val="2798680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342058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650" y="1825625"/>
            <a:ext cx="78867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57148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2098113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825625"/>
            <a:ext cx="386715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9035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50219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227251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216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2375383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3787803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825625"/>
            <a:ext cx="78867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49617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13115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上边框">
            <a:extLst>
              <a:ext uri="{FF2B5EF4-FFF2-40B4-BE49-F238E27FC236}">
                <a16:creationId xmlns="" xmlns:a16="http://schemas.microsoft.com/office/drawing/2014/main" id="{C365F070-468B-4B25-804C-B3B4367F8F5E}"/>
              </a:ext>
            </a:extLst>
          </p:cNvPr>
          <p:cNvPicPr>
            <a:picLocks noChangeAspect="1" noChangeArrowheads="1"/>
          </p:cNvPicPr>
          <p:nvPr userDrawn="1"/>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5563"/>
            <a:ext cx="9144000"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a:extLst>
              <a:ext uri="{FF2B5EF4-FFF2-40B4-BE49-F238E27FC236}">
                <a16:creationId xmlns="" xmlns:a16="http://schemas.microsoft.com/office/drawing/2014/main" id="{ACF5CB43-AAE6-496D-B172-1754E42EBFF6}"/>
              </a:ext>
            </a:extLst>
          </p:cNvPr>
          <p:cNvSpPr txBox="1">
            <a:spLocks noChangeArrowheads="1"/>
          </p:cNvSpPr>
          <p:nvPr userDrawn="1"/>
        </p:nvSpPr>
        <p:spPr bwMode="auto">
          <a:xfrm>
            <a:off x="0" y="0"/>
            <a:ext cx="5819775" cy="584775"/>
          </a:xfrm>
          <a:prstGeom prst="rect">
            <a:avLst/>
          </a:prstGeom>
          <a:noFill/>
          <a:ln>
            <a:noFill/>
          </a:ln>
          <a:effectLst/>
        </p:spPr>
        <p:txBody>
          <a:bodyPr>
            <a:spAutoFit/>
          </a:bodyPr>
          <a:lstStyle>
            <a:lvl1pPr>
              <a:defRPr sz="2400">
                <a:solidFill>
                  <a:schemeClr val="tx1"/>
                </a:solidFill>
                <a:latin typeface="Arial" panose="020B0604020202020204" pitchFamily="34" charset="0"/>
                <a:ea typeface="Dotum" pitchFamily="2" charset="-127"/>
              </a:defRPr>
            </a:lvl1pPr>
            <a:lvl2pPr marL="742950" indent="-285750">
              <a:defRPr sz="2400">
                <a:solidFill>
                  <a:schemeClr val="tx1"/>
                </a:solidFill>
                <a:latin typeface="Arial" panose="020B0604020202020204" pitchFamily="34" charset="0"/>
                <a:ea typeface="Dotum" pitchFamily="2" charset="-127"/>
              </a:defRPr>
            </a:lvl2pPr>
            <a:lvl3pPr marL="1143000" indent="-228600">
              <a:defRPr sz="2400">
                <a:solidFill>
                  <a:schemeClr val="tx1"/>
                </a:solidFill>
                <a:latin typeface="Arial" panose="020B0604020202020204" pitchFamily="34" charset="0"/>
                <a:ea typeface="Dotum" pitchFamily="2" charset="-127"/>
              </a:defRPr>
            </a:lvl3pPr>
            <a:lvl4pPr marL="1600200" indent="-228600">
              <a:defRPr sz="2400">
                <a:solidFill>
                  <a:schemeClr val="tx1"/>
                </a:solidFill>
                <a:latin typeface="Arial" panose="020B0604020202020204" pitchFamily="34" charset="0"/>
                <a:ea typeface="Dotum" pitchFamily="2" charset="-127"/>
              </a:defRPr>
            </a:lvl4pPr>
            <a:lvl5pPr marL="2057400" indent="-228600">
              <a:defRPr sz="2400">
                <a:solidFill>
                  <a:schemeClr val="tx1"/>
                </a:solidFill>
                <a:latin typeface="Arial" panose="020B0604020202020204" pitchFamily="34" charset="0"/>
                <a:ea typeface="Dotum" pitchFamily="2"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itchFamily="2"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itchFamily="2"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itchFamily="2"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itchFamily="2" charset="-127"/>
              </a:defRPr>
            </a:lvl9pPr>
          </a:lstStyle>
          <a:p>
            <a:pPr algn="l" eaLnBrk="1" hangingPunct="1">
              <a:buFont typeface="Arial" panose="020B0604020202020204" pitchFamily="34" charset="0"/>
              <a:buNone/>
              <a:defRPr/>
            </a:pPr>
            <a:r>
              <a:rPr lang="zh-CN" altLang="en-US" sz="3200" b="1" dirty="0">
                <a:solidFill>
                  <a:srgbClr val="990000"/>
                </a:solidFill>
                <a:latin typeface="华文行楷" panose="02010800040101010101" pitchFamily="2" charset="-122"/>
                <a:ea typeface="华文行楷" panose="02010800040101010101" pitchFamily="2" charset="-122"/>
              </a:rPr>
              <a:t>机器人集成应用综合训练</a:t>
            </a:r>
            <a:endParaRPr lang="zh-CN" altLang="zh-CN" sz="3200" b="1" dirty="0">
              <a:solidFill>
                <a:srgbClr val="990000"/>
              </a:solidFill>
              <a:latin typeface="华文行楷" panose="02010800040101010101" pitchFamily="2" charset="-122"/>
              <a:ea typeface="华文行楷" panose="02010800040101010101" pitchFamily="2" charset="-122"/>
            </a:endParaRPr>
          </a:p>
        </p:txBody>
      </p:sp>
      <p:pic>
        <p:nvPicPr>
          <p:cNvPr id="11" name="Picture 14" descr="20090827122815850">
            <a:extLst>
              <a:ext uri="{FF2B5EF4-FFF2-40B4-BE49-F238E27FC236}">
                <a16:creationId xmlns="" xmlns:a16="http://schemas.microsoft.com/office/drawing/2014/main" id="{F4226DE1-92F5-4EBF-8601-7CB28761B44E}"/>
              </a:ext>
            </a:extLst>
          </p:cNvPr>
          <p:cNvPicPr>
            <a:picLocks noChangeAspect="1" noChangeArrowheads="1"/>
          </p:cNvPicPr>
          <p:nvPr userDrawn="1"/>
        </p:nvPicPr>
        <p:blipFill>
          <a:blip r:embed="rId14">
            <a:clrChange>
              <a:clrFrom>
                <a:srgbClr val="FBFBFB"/>
              </a:clrFrom>
              <a:clrTo>
                <a:srgbClr val="FBFBFB">
                  <a:alpha val="0"/>
                </a:srgbClr>
              </a:clrTo>
            </a:clrChange>
            <a:extLst>
              <a:ext uri="{28A0092B-C50C-407E-A947-70E740481C1C}">
                <a14:useLocalDpi xmlns:a14="http://schemas.microsoft.com/office/drawing/2010/main" val="0"/>
              </a:ext>
            </a:extLst>
          </a:blip>
          <a:srcRect/>
          <a:stretch>
            <a:fillRect/>
          </a:stretch>
        </p:blipFill>
        <p:spPr bwMode="auto">
          <a:xfrm>
            <a:off x="8345488" y="0"/>
            <a:ext cx="73818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6.bin"/><Relationship Id="rId18" Type="http://schemas.openxmlformats.org/officeDocument/2006/relationships/oleObject" Target="../embeddings/oleObject9.bin"/><Relationship Id="rId26" Type="http://schemas.openxmlformats.org/officeDocument/2006/relationships/oleObject" Target="../embeddings/oleObject13.bin"/><Relationship Id="rId3" Type="http://schemas.openxmlformats.org/officeDocument/2006/relationships/image" Target="../media/image17.png"/><Relationship Id="rId21" Type="http://schemas.openxmlformats.org/officeDocument/2006/relationships/image" Target="../media/image12.wmf"/><Relationship Id="rId7" Type="http://schemas.openxmlformats.org/officeDocument/2006/relationships/image" Target="../media/image6.wmf"/><Relationship Id="rId12" Type="http://schemas.openxmlformats.org/officeDocument/2006/relationships/oleObject" Target="../embeddings/oleObject5.bin"/><Relationship Id="rId17" Type="http://schemas.openxmlformats.org/officeDocument/2006/relationships/image" Target="../media/image10.wmf"/><Relationship Id="rId25" Type="http://schemas.openxmlformats.org/officeDocument/2006/relationships/image" Target="../media/image14.wmf"/><Relationship Id="rId2" Type="http://schemas.openxmlformats.org/officeDocument/2006/relationships/slideLayout" Target="../slideLayouts/slideLayout7.xml"/><Relationship Id="rId16" Type="http://schemas.openxmlformats.org/officeDocument/2006/relationships/oleObject" Target="../embeddings/oleObject8.bin"/><Relationship Id="rId20" Type="http://schemas.openxmlformats.org/officeDocument/2006/relationships/oleObject" Target="../embeddings/oleObject10.bin"/><Relationship Id="rId29" Type="http://schemas.openxmlformats.org/officeDocument/2006/relationships/image" Target="../media/image15.w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8.wmf"/><Relationship Id="rId24" Type="http://schemas.openxmlformats.org/officeDocument/2006/relationships/oleObject" Target="../embeddings/oleObject12.bin"/><Relationship Id="rId5" Type="http://schemas.openxmlformats.org/officeDocument/2006/relationships/image" Target="../media/image5.wmf"/><Relationship Id="rId15" Type="http://schemas.openxmlformats.org/officeDocument/2006/relationships/image" Target="../media/image9.wmf"/><Relationship Id="rId23" Type="http://schemas.openxmlformats.org/officeDocument/2006/relationships/image" Target="../media/image13.wmf"/><Relationship Id="rId28" Type="http://schemas.openxmlformats.org/officeDocument/2006/relationships/oleObject" Target="../embeddings/oleObject15.bin"/><Relationship Id="rId10" Type="http://schemas.openxmlformats.org/officeDocument/2006/relationships/oleObject" Target="../embeddings/oleObject4.bin"/><Relationship Id="rId19" Type="http://schemas.openxmlformats.org/officeDocument/2006/relationships/image" Target="../media/image11.wmf"/><Relationship Id="rId31" Type="http://schemas.openxmlformats.org/officeDocument/2006/relationships/image" Target="../media/image16.wmf"/><Relationship Id="rId4" Type="http://schemas.openxmlformats.org/officeDocument/2006/relationships/oleObject" Target="../embeddings/oleObject1.bin"/><Relationship Id="rId9" Type="http://schemas.openxmlformats.org/officeDocument/2006/relationships/image" Target="../media/image7.wmf"/><Relationship Id="rId14" Type="http://schemas.openxmlformats.org/officeDocument/2006/relationships/oleObject" Target="../embeddings/oleObject7.bin"/><Relationship Id="rId22" Type="http://schemas.openxmlformats.org/officeDocument/2006/relationships/oleObject" Target="../embeddings/oleObject11.bin"/><Relationship Id="rId27" Type="http://schemas.openxmlformats.org/officeDocument/2006/relationships/oleObject" Target="../embeddings/oleObject14.bin"/><Relationship Id="rId30" Type="http://schemas.openxmlformats.org/officeDocument/2006/relationships/oleObject" Target="../embeddings/oleObject16.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21.bin"/><Relationship Id="rId18" Type="http://schemas.openxmlformats.org/officeDocument/2006/relationships/image" Target="../media/image30.wmf"/><Relationship Id="rId3" Type="http://schemas.openxmlformats.org/officeDocument/2006/relationships/image" Target="../media/image32.png"/><Relationship Id="rId7" Type="http://schemas.openxmlformats.org/officeDocument/2006/relationships/oleObject" Target="../embeddings/oleObject18.bin"/><Relationship Id="rId12" Type="http://schemas.openxmlformats.org/officeDocument/2006/relationships/image" Target="../media/image27.wmf"/><Relationship Id="rId17" Type="http://schemas.openxmlformats.org/officeDocument/2006/relationships/oleObject" Target="../embeddings/oleObject23.bin"/><Relationship Id="rId2" Type="http://schemas.openxmlformats.org/officeDocument/2006/relationships/slideLayout" Target="../slideLayouts/slideLayout7.xml"/><Relationship Id="rId16" Type="http://schemas.openxmlformats.org/officeDocument/2006/relationships/image" Target="../media/image29.wmf"/><Relationship Id="rId20" Type="http://schemas.openxmlformats.org/officeDocument/2006/relationships/image" Target="../media/image31.wmf"/><Relationship Id="rId1" Type="http://schemas.openxmlformats.org/officeDocument/2006/relationships/vmlDrawing" Target="../drawings/vmlDrawing2.vml"/><Relationship Id="rId6" Type="http://schemas.openxmlformats.org/officeDocument/2006/relationships/image" Target="../media/image24.wmf"/><Relationship Id="rId11" Type="http://schemas.openxmlformats.org/officeDocument/2006/relationships/oleObject" Target="../embeddings/oleObject20.bin"/><Relationship Id="rId5" Type="http://schemas.openxmlformats.org/officeDocument/2006/relationships/oleObject" Target="../embeddings/oleObject17.bin"/><Relationship Id="rId15" Type="http://schemas.openxmlformats.org/officeDocument/2006/relationships/oleObject" Target="../embeddings/oleObject22.bin"/><Relationship Id="rId10" Type="http://schemas.openxmlformats.org/officeDocument/2006/relationships/image" Target="../media/image26.wmf"/><Relationship Id="rId19" Type="http://schemas.openxmlformats.org/officeDocument/2006/relationships/oleObject" Target="../embeddings/oleObject24.bin"/><Relationship Id="rId4" Type="http://schemas.openxmlformats.org/officeDocument/2006/relationships/image" Target="../media/image33.png"/><Relationship Id="rId9" Type="http://schemas.openxmlformats.org/officeDocument/2006/relationships/oleObject" Target="../embeddings/oleObject19.bin"/><Relationship Id="rId14" Type="http://schemas.openxmlformats.org/officeDocument/2006/relationships/image" Target="../media/image28.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8.wmf"/><Relationship Id="rId18" Type="http://schemas.openxmlformats.org/officeDocument/2006/relationships/oleObject" Target="../embeddings/oleObject32.bin"/><Relationship Id="rId3" Type="http://schemas.openxmlformats.org/officeDocument/2006/relationships/image" Target="../media/image33.png"/><Relationship Id="rId21" Type="http://schemas.openxmlformats.org/officeDocument/2006/relationships/image" Target="../media/image20.png"/><Relationship Id="rId7" Type="http://schemas.openxmlformats.org/officeDocument/2006/relationships/image" Target="../media/image25.wmf"/><Relationship Id="rId12" Type="http://schemas.openxmlformats.org/officeDocument/2006/relationships/oleObject" Target="../embeddings/oleObject29.bin"/><Relationship Id="rId17" Type="http://schemas.openxmlformats.org/officeDocument/2006/relationships/image" Target="../media/image34.wmf"/><Relationship Id="rId2" Type="http://schemas.openxmlformats.org/officeDocument/2006/relationships/slideLayout" Target="../slideLayouts/slideLayout7.xml"/><Relationship Id="rId16" Type="http://schemas.openxmlformats.org/officeDocument/2006/relationships/oleObject" Target="../embeddings/oleObject31.bin"/><Relationship Id="rId20" Type="http://schemas.openxmlformats.org/officeDocument/2006/relationships/image" Target="../media/image36.png"/><Relationship Id="rId1" Type="http://schemas.openxmlformats.org/officeDocument/2006/relationships/vmlDrawing" Target="../drawings/vmlDrawing3.vml"/><Relationship Id="rId6" Type="http://schemas.openxmlformats.org/officeDocument/2006/relationships/oleObject" Target="../embeddings/oleObject26.bin"/><Relationship Id="rId11" Type="http://schemas.openxmlformats.org/officeDocument/2006/relationships/image" Target="../media/image27.wmf"/><Relationship Id="rId5" Type="http://schemas.openxmlformats.org/officeDocument/2006/relationships/image" Target="../media/image24.wmf"/><Relationship Id="rId15" Type="http://schemas.openxmlformats.org/officeDocument/2006/relationships/image" Target="../media/image29.wmf"/><Relationship Id="rId10" Type="http://schemas.openxmlformats.org/officeDocument/2006/relationships/oleObject" Target="../embeddings/oleObject28.bin"/><Relationship Id="rId19" Type="http://schemas.openxmlformats.org/officeDocument/2006/relationships/image" Target="../media/image35.wmf"/><Relationship Id="rId4" Type="http://schemas.openxmlformats.org/officeDocument/2006/relationships/oleObject" Target="../embeddings/oleObject25.bin"/><Relationship Id="rId9" Type="http://schemas.openxmlformats.org/officeDocument/2006/relationships/image" Target="../media/image26.wmf"/><Relationship Id="rId14" Type="http://schemas.openxmlformats.org/officeDocument/2006/relationships/oleObject" Target="../embeddings/oleObject30.bin"/></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emf"/><Relationship Id="rId4" Type="http://schemas.openxmlformats.org/officeDocument/2006/relationships/image" Target="../media/image57.emf"/></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1">
            <a:extLst>
              <a:ext uri="{FF2B5EF4-FFF2-40B4-BE49-F238E27FC236}">
                <a16:creationId xmlns="" xmlns:a16="http://schemas.microsoft.com/office/drawing/2014/main" id="{F37850B1-1A23-42FC-B254-A65541A9E5D0}"/>
              </a:ext>
            </a:extLst>
          </p:cNvPr>
          <p:cNvSpPr>
            <a:spLocks noGrp="1" noChangeArrowheads="1"/>
          </p:cNvSpPr>
          <p:nvPr>
            <p:ph type="ctrTitle"/>
          </p:nvPr>
        </p:nvSpPr>
        <p:spPr bwMode="auto">
          <a:xfrm>
            <a:off x="1020902" y="1459896"/>
            <a:ext cx="8699500" cy="9286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altLang="zh-CN" b="1" dirty="0" err="1">
                <a:solidFill>
                  <a:srgbClr val="FF0000"/>
                </a:solidFill>
                <a:latin typeface="黑体" panose="02010609060101010101" pitchFamily="49" charset="-122"/>
                <a:ea typeface="黑体" panose="02010609060101010101" pitchFamily="49" charset="-122"/>
              </a:rPr>
              <a:t>Dobot</a:t>
            </a:r>
            <a:r>
              <a:rPr lang="zh-CN" altLang="en-US" b="1" dirty="0">
                <a:solidFill>
                  <a:srgbClr val="FF0000"/>
                </a:solidFill>
                <a:latin typeface="黑体" panose="02010609060101010101" pitchFamily="49" charset="-122"/>
                <a:ea typeface="黑体" panose="02010609060101010101" pitchFamily="49" charset="-122"/>
              </a:rPr>
              <a:t>机械臂运动学</a:t>
            </a:r>
            <a:r>
              <a:rPr lang="en-US" altLang="zh-CN" b="1" dirty="0">
                <a:solidFill>
                  <a:srgbClr val="FF0000"/>
                </a:solidFill>
                <a:latin typeface="黑体" panose="02010609060101010101" pitchFamily="49" charset="-122"/>
                <a:ea typeface="黑体" panose="02010609060101010101" pitchFamily="49" charset="-122"/>
              </a:rPr>
              <a:t/>
            </a:r>
            <a:br>
              <a:rPr lang="en-US" altLang="zh-CN" b="1" dirty="0">
                <a:solidFill>
                  <a:srgbClr val="FF0000"/>
                </a:solidFill>
                <a:latin typeface="黑体" panose="02010609060101010101" pitchFamily="49" charset="-122"/>
                <a:ea typeface="黑体" panose="02010609060101010101" pitchFamily="49" charset="-122"/>
              </a:rPr>
            </a:br>
            <a:r>
              <a:rPr lang="zh-CN" altLang="en-US" b="1" dirty="0">
                <a:solidFill>
                  <a:srgbClr val="FF0000"/>
                </a:solidFill>
                <a:latin typeface="黑体" panose="02010609060101010101" pitchFamily="49" charset="-122"/>
                <a:ea typeface="黑体" panose="02010609060101010101" pitchFamily="49" charset="-122"/>
              </a:rPr>
              <a:t>与轨迹规划</a:t>
            </a:r>
            <a:endParaRPr lang="zh-CN" altLang="en-US" b="1" dirty="0">
              <a:solidFill>
                <a:srgbClr val="FF0000"/>
              </a:solidFill>
              <a:latin typeface="华文行楷" panose="02010800040101010101" pitchFamily="2" charset="-122"/>
              <a:ea typeface="华文行楷" panose="02010800040101010101" pitchFamily="2" charset="-122"/>
            </a:endParaRPr>
          </a:p>
        </p:txBody>
      </p:sp>
      <p:sp>
        <p:nvSpPr>
          <p:cNvPr id="3075" name="Rectangle 12">
            <a:extLst>
              <a:ext uri="{FF2B5EF4-FFF2-40B4-BE49-F238E27FC236}">
                <a16:creationId xmlns="" xmlns:a16="http://schemas.microsoft.com/office/drawing/2014/main" id="{5DE573E5-CA48-48B0-9AB2-138AAA5CFD7D}"/>
              </a:ext>
            </a:extLst>
          </p:cNvPr>
          <p:cNvSpPr>
            <a:spLocks noGrp="1" noChangeArrowheads="1"/>
          </p:cNvSpPr>
          <p:nvPr>
            <p:ph type="subTitle" idx="1"/>
          </p:nvPr>
        </p:nvSpPr>
        <p:spPr bwMode="auto">
          <a:xfrm>
            <a:off x="1146175" y="3768725"/>
            <a:ext cx="6851650" cy="22844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lnSpc>
                <a:spcPct val="80000"/>
              </a:lnSpc>
            </a:pPr>
            <a:endParaRPr lang="en-US" altLang="zh-CN" sz="2800" dirty="0"/>
          </a:p>
          <a:p>
            <a:pPr eaLnBrk="1" hangingPunct="1">
              <a:lnSpc>
                <a:spcPct val="80000"/>
              </a:lnSpc>
            </a:pPr>
            <a:r>
              <a:rPr lang="zh-CN" altLang="en-US" sz="2800" dirty="0">
                <a:solidFill>
                  <a:srgbClr val="003399"/>
                </a:solidFill>
                <a:latin typeface="华文行楷" panose="02010800040101010101" pitchFamily="2" charset="-122"/>
                <a:ea typeface="华文行楷" panose="02010800040101010101" pitchFamily="2" charset="-122"/>
              </a:rPr>
              <a:t>主讲人</a:t>
            </a:r>
            <a:r>
              <a:rPr lang="zh-CN" altLang="en-US" sz="2800" dirty="0" smtClean="0">
                <a:solidFill>
                  <a:srgbClr val="003399"/>
                </a:solidFill>
                <a:latin typeface="华文行楷" panose="02010800040101010101" pitchFamily="2" charset="-122"/>
                <a:ea typeface="华文行楷" panose="02010800040101010101" pitchFamily="2" charset="-122"/>
              </a:rPr>
              <a:t>：强红宾</a:t>
            </a:r>
            <a:endParaRPr lang="en-US" altLang="zh-CN" sz="2800" dirty="0">
              <a:solidFill>
                <a:srgbClr val="003399"/>
              </a:solidFill>
              <a:latin typeface="华文行楷" panose="02010800040101010101" pitchFamily="2" charset="-122"/>
              <a:ea typeface="华文行楷" panose="02010800040101010101" pitchFamily="2" charset="-122"/>
            </a:endParaRPr>
          </a:p>
          <a:p>
            <a:pPr eaLnBrk="1" hangingPunct="1">
              <a:lnSpc>
                <a:spcPct val="80000"/>
              </a:lnSpc>
            </a:pPr>
            <a:endParaRPr lang="zh-CN" altLang="en-US" sz="2800" dirty="0">
              <a:solidFill>
                <a:srgbClr val="003399"/>
              </a:solidFill>
              <a:latin typeface="华文行楷" panose="02010800040101010101" pitchFamily="2" charset="-122"/>
              <a:ea typeface="华文行楷" panose="02010800040101010101" pitchFamily="2" charset="-122"/>
            </a:endParaRPr>
          </a:p>
          <a:p>
            <a:pPr eaLnBrk="1" hangingPunct="1">
              <a:lnSpc>
                <a:spcPct val="80000"/>
              </a:lnSpc>
            </a:pPr>
            <a:r>
              <a:rPr lang="zh-CN" altLang="en-US" dirty="0">
                <a:solidFill>
                  <a:srgbClr val="003399"/>
                </a:solidFill>
                <a:latin typeface="华文行楷" panose="02010800040101010101" pitchFamily="2" charset="-122"/>
                <a:ea typeface="华文行楷" panose="02010800040101010101" pitchFamily="2" charset="-122"/>
              </a:rPr>
              <a:t>江苏理工学院 机械工程学院</a:t>
            </a:r>
          </a:p>
        </p:txBody>
      </p:sp>
      <p:pic>
        <p:nvPicPr>
          <p:cNvPr id="4" name="Picture 3">
            <a:extLst>
              <a:ext uri="{FF2B5EF4-FFF2-40B4-BE49-F238E27FC236}">
                <a16:creationId xmlns="" xmlns:a16="http://schemas.microsoft.com/office/drawing/2014/main" id="{F6C40684-06CB-49AF-9032-817C016A88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1575"/>
            <a:ext cx="2100139" cy="1927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a:extLst>
              <a:ext uri="{FF2B5EF4-FFF2-40B4-BE49-F238E27FC236}">
                <a16:creationId xmlns="" xmlns:a16="http://schemas.microsoft.com/office/drawing/2014/main" id="{16471170-3663-4596-8313-2B6286DB8753}"/>
              </a:ext>
            </a:extLst>
          </p:cNvPr>
          <p:cNvSpPr>
            <a:spLocks noChangeArrowheads="1"/>
          </p:cNvSpPr>
          <p:nvPr/>
        </p:nvSpPr>
        <p:spPr bwMode="auto">
          <a:xfrm>
            <a:off x="-42036" y="613899"/>
            <a:ext cx="9124304" cy="63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marL="0" indent="457200" algn="ctr">
              <a:lnSpc>
                <a:spcPct val="150000"/>
              </a:lnSpc>
            </a:pPr>
            <a:r>
              <a:rPr lang="zh-CN" altLang="en-US" sz="2800" b="1" dirty="0">
                <a:solidFill>
                  <a:srgbClr val="000066"/>
                </a:solidFill>
                <a:latin typeface="黑体" panose="02010609060101010101" pitchFamily="49" charset="-122"/>
                <a:ea typeface="黑体" panose="02010609060101010101" pitchFamily="49" charset="-122"/>
              </a:rPr>
              <a:t>机器人集成应用综合训练</a:t>
            </a:r>
            <a:r>
              <a:rPr lang="en-US" altLang="zh-CN" sz="2800" b="1" dirty="0">
                <a:solidFill>
                  <a:srgbClr val="000066"/>
                </a:solidFill>
                <a:latin typeface="黑体" panose="02010609060101010101" pitchFamily="49" charset="-122"/>
                <a:ea typeface="黑体" panose="02010609060101010101" pitchFamily="49" charset="-122"/>
              </a:rPr>
              <a:t>-</a:t>
            </a:r>
            <a:r>
              <a:rPr lang="zh-CN" altLang="en-US" sz="2800" b="1" dirty="0">
                <a:solidFill>
                  <a:srgbClr val="000066"/>
                </a:solidFill>
                <a:latin typeface="黑体" panose="02010609060101010101" pitchFamily="49" charset="-122"/>
                <a:ea typeface="黑体" panose="02010609060101010101" pitchFamily="49" charset="-122"/>
              </a:rPr>
              <a:t>指标点</a:t>
            </a:r>
            <a:endParaRPr lang="en-US" altLang="zh-CN" sz="2800" b="1" dirty="0">
              <a:solidFill>
                <a:srgbClr val="000066"/>
              </a:solidFill>
              <a:latin typeface="黑体" panose="02010609060101010101" pitchFamily="49" charset="-122"/>
              <a:ea typeface="黑体" panose="02010609060101010101" pitchFamily="49" charset="-122"/>
            </a:endParaRPr>
          </a:p>
        </p:txBody>
      </p:sp>
      <p:sp>
        <p:nvSpPr>
          <p:cNvPr id="6" name="矩形 5">
            <a:extLst>
              <a:ext uri="{FF2B5EF4-FFF2-40B4-BE49-F238E27FC236}">
                <a16:creationId xmlns="" xmlns:a16="http://schemas.microsoft.com/office/drawing/2014/main" id="{0B449A00-DED6-4657-995D-1C0C7AFC747E}"/>
              </a:ext>
            </a:extLst>
          </p:cNvPr>
          <p:cNvSpPr/>
          <p:nvPr/>
        </p:nvSpPr>
        <p:spPr>
          <a:xfrm>
            <a:off x="30866" y="1251574"/>
            <a:ext cx="9016679" cy="6133539"/>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sz="2000" b="1" dirty="0">
                <a:solidFill>
                  <a:srgbClr val="000066"/>
                </a:solidFill>
                <a:latin typeface="华文楷体" panose="02010600040101010101" pitchFamily="2" charset="-122"/>
                <a:ea typeface="华文楷体" panose="02010600040101010101" pitchFamily="2" charset="-122"/>
              </a:rPr>
              <a:t>指标点</a:t>
            </a:r>
            <a:r>
              <a:rPr lang="en-US" altLang="zh-CN" sz="2000" b="1" dirty="0">
                <a:solidFill>
                  <a:srgbClr val="000066"/>
                </a:solidFill>
                <a:latin typeface="华文楷体" panose="02010600040101010101" pitchFamily="2" charset="-122"/>
                <a:ea typeface="华文楷体" panose="02010600040101010101" pitchFamily="2" charset="-122"/>
              </a:rPr>
              <a:t>1-4M</a:t>
            </a:r>
            <a:r>
              <a:rPr lang="zh-CN" altLang="en-US" sz="2000" b="1" dirty="0">
                <a:solidFill>
                  <a:srgbClr val="000066"/>
                </a:solidFill>
                <a:latin typeface="华文楷体" panose="02010600040101010101" pitchFamily="2" charset="-122"/>
                <a:ea typeface="华文楷体" panose="02010600040101010101" pitchFamily="2" charset="-122"/>
              </a:rPr>
              <a:t>：能够运用专业知识和数学模型方法分析机械系统，并能将专业知识和分析结果用于机械系统或装备的设计与改进。</a:t>
            </a:r>
            <a:endParaRPr lang="en-US" altLang="zh-CN" sz="2000"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sz="2000" b="1" dirty="0">
                <a:solidFill>
                  <a:srgbClr val="000066"/>
                </a:solidFill>
                <a:latin typeface="华文楷体" panose="02010600040101010101" pitchFamily="2" charset="-122"/>
                <a:ea typeface="华文楷体" panose="02010600040101010101" pitchFamily="2" charset="-122"/>
              </a:rPr>
              <a:t>指标点</a:t>
            </a:r>
            <a:r>
              <a:rPr lang="en-US" altLang="zh-CN" sz="2000" b="1" dirty="0">
                <a:solidFill>
                  <a:srgbClr val="000066"/>
                </a:solidFill>
                <a:latin typeface="华文楷体" panose="02010600040101010101" pitchFamily="2" charset="-122"/>
                <a:ea typeface="华文楷体" panose="02010600040101010101" pitchFamily="2" charset="-122"/>
              </a:rPr>
              <a:t>7-2H</a:t>
            </a:r>
            <a:r>
              <a:rPr lang="zh-CN" altLang="en-US" sz="2000" b="1" dirty="0">
                <a:solidFill>
                  <a:srgbClr val="000066"/>
                </a:solidFill>
                <a:latin typeface="华文楷体" panose="02010600040101010101" pitchFamily="2" charset="-122"/>
                <a:ea typeface="华文楷体" panose="02010600040101010101" pitchFamily="2" charset="-122"/>
              </a:rPr>
              <a:t>：具有环境保护和可持续发展意识，能够分析和评价与机械工程领域复杂工程问题相关的专业实践对环境、社会可持续发展的影响。</a:t>
            </a:r>
            <a:endParaRPr lang="en-US" altLang="zh-CN" sz="2000"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sz="2000" b="1" dirty="0">
                <a:solidFill>
                  <a:srgbClr val="000066"/>
                </a:solidFill>
                <a:latin typeface="华文楷体" panose="02010600040101010101" pitchFamily="2" charset="-122"/>
                <a:ea typeface="华文楷体" panose="02010600040101010101" pitchFamily="2" charset="-122"/>
              </a:rPr>
              <a:t>指标点</a:t>
            </a:r>
            <a:r>
              <a:rPr lang="en-US" altLang="zh-CN" sz="2000" b="1" dirty="0">
                <a:solidFill>
                  <a:srgbClr val="000066"/>
                </a:solidFill>
                <a:latin typeface="华文楷体" panose="02010600040101010101" pitchFamily="2" charset="-122"/>
                <a:ea typeface="华文楷体" panose="02010600040101010101" pitchFamily="2" charset="-122"/>
              </a:rPr>
              <a:t>8-3H</a:t>
            </a:r>
            <a:r>
              <a:rPr lang="zh-CN" altLang="en-US" sz="2000" b="1" dirty="0">
                <a:solidFill>
                  <a:srgbClr val="000066"/>
                </a:solidFill>
                <a:latin typeface="华文楷体" panose="02010600040101010101" pitchFamily="2" charset="-122"/>
                <a:ea typeface="华文楷体" panose="02010600040101010101" pitchFamily="2" charset="-122"/>
              </a:rPr>
              <a:t>：理解机械工程师对公众的安全、健康和环境保护的社会责任，能够在工程实践中自觉履行责任。</a:t>
            </a:r>
            <a:endParaRPr lang="en-US" altLang="zh-CN" sz="2000"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sz="2000" b="1" dirty="0">
                <a:solidFill>
                  <a:srgbClr val="000066"/>
                </a:solidFill>
                <a:latin typeface="华文楷体" panose="02010600040101010101" pitchFamily="2" charset="-122"/>
                <a:ea typeface="华文楷体" panose="02010600040101010101" pitchFamily="2" charset="-122"/>
              </a:rPr>
              <a:t>指标点</a:t>
            </a:r>
            <a:r>
              <a:rPr lang="en-US" altLang="zh-CN" sz="2000" b="1" dirty="0">
                <a:solidFill>
                  <a:srgbClr val="000066"/>
                </a:solidFill>
                <a:latin typeface="华文楷体" panose="02010600040101010101" pitchFamily="2" charset="-122"/>
                <a:ea typeface="华文楷体" panose="02010600040101010101" pitchFamily="2" charset="-122"/>
              </a:rPr>
              <a:t>9-2H</a:t>
            </a:r>
            <a:r>
              <a:rPr lang="zh-CN" altLang="en-US" sz="2000" b="1" dirty="0">
                <a:solidFill>
                  <a:srgbClr val="000066"/>
                </a:solidFill>
                <a:latin typeface="华文楷体" panose="02010600040101010101" pitchFamily="2" charset="-122"/>
                <a:ea typeface="华文楷体" panose="02010600040101010101" pitchFamily="2" charset="-122"/>
              </a:rPr>
              <a:t>：在多学科背景下的团队中承担个体、团队成员以及负责人的角色，能够与其他学科的成员有效沟通，在团队中独立或合作开展工作，承担相应责任。</a:t>
            </a:r>
            <a:endParaRPr lang="en-US" altLang="zh-CN" sz="2000"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sz="2000" b="1" dirty="0">
                <a:solidFill>
                  <a:srgbClr val="000066"/>
                </a:solidFill>
                <a:latin typeface="华文楷体" panose="02010600040101010101" pitchFamily="2" charset="-122"/>
                <a:ea typeface="华文楷体" panose="02010600040101010101" pitchFamily="2" charset="-122"/>
              </a:rPr>
              <a:t>指标点</a:t>
            </a:r>
            <a:r>
              <a:rPr lang="en-US" altLang="zh-CN" sz="2000" b="1" dirty="0">
                <a:solidFill>
                  <a:srgbClr val="000066"/>
                </a:solidFill>
                <a:latin typeface="华文楷体" panose="02010600040101010101" pitchFamily="2" charset="-122"/>
                <a:ea typeface="华文楷体" panose="02010600040101010101" pitchFamily="2" charset="-122"/>
              </a:rPr>
              <a:t>10-1H</a:t>
            </a:r>
            <a:r>
              <a:rPr lang="zh-CN" altLang="en-US" sz="2000" b="1" dirty="0">
                <a:solidFill>
                  <a:srgbClr val="000066"/>
                </a:solidFill>
                <a:latin typeface="华文楷体" panose="02010600040101010101" pitchFamily="2" charset="-122"/>
                <a:ea typeface="华文楷体" panose="02010600040101010101" pitchFamily="2" charset="-122"/>
              </a:rPr>
              <a:t>：能就机械设计与制造相关专业问题，通过口头、文稿、图表等方式，准确表达自己的观点，回应质疑，理解与业界同行和社会公众交流的差异性。</a:t>
            </a:r>
            <a:endParaRPr lang="en-US" altLang="zh-CN" sz="2000"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endParaRPr lang="en-US" altLang="zh-CN" b="1" dirty="0">
              <a:solidFill>
                <a:srgbClr val="000066"/>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54958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a:extLst>
              <a:ext uri="{FF2B5EF4-FFF2-40B4-BE49-F238E27FC236}">
                <a16:creationId xmlns="" xmlns:a16="http://schemas.microsoft.com/office/drawing/2014/main" id="{D39BBAF0-561F-4C42-BBFE-4BDB73B84694}"/>
              </a:ext>
            </a:extLst>
          </p:cNvPr>
          <p:cNvSpPr txBox="1">
            <a:spLocks noChangeArrowheads="1"/>
          </p:cNvSpPr>
          <p:nvPr/>
        </p:nvSpPr>
        <p:spPr bwMode="auto">
          <a:xfrm>
            <a:off x="901078" y="513115"/>
            <a:ext cx="6867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algn="ctr" eaLnBrk="1" hangingPunct="1">
              <a:spcBef>
                <a:spcPct val="50000"/>
              </a:spcBef>
              <a:buFont typeface="Arial" panose="020B0604020202020204" pitchFamily="34" charset="0"/>
              <a:buNone/>
            </a:pPr>
            <a:r>
              <a:rPr lang="en-US" altLang="zh-CN" sz="3200" b="1" dirty="0">
                <a:solidFill>
                  <a:srgbClr val="800000"/>
                </a:solidFill>
                <a:latin typeface="华文楷体" panose="02010600040101010101" pitchFamily="2" charset="-122"/>
                <a:ea typeface="华文楷体" panose="02010600040101010101" pitchFamily="2" charset="-122"/>
              </a:rPr>
              <a:t>1</a:t>
            </a:r>
            <a:r>
              <a:rPr lang="zh-CN" altLang="en-US" sz="3200" b="1" dirty="0">
                <a:solidFill>
                  <a:srgbClr val="800000"/>
                </a:solidFill>
                <a:latin typeface="华文楷体" panose="02010600040101010101" pitchFamily="2" charset="-122"/>
                <a:ea typeface="华文楷体" panose="02010600040101010101" pitchFamily="2" charset="-122"/>
              </a:rPr>
              <a:t>、机器人运动学概念</a:t>
            </a:r>
            <a:endParaRPr lang="zh-CN" altLang="zh-CN" sz="3200" b="1" dirty="0">
              <a:solidFill>
                <a:srgbClr val="800000"/>
              </a:solidFill>
              <a:latin typeface="华文楷体" panose="02010600040101010101" pitchFamily="2" charset="-122"/>
              <a:ea typeface="华文楷体" panose="02010600040101010101" pitchFamily="2" charset="-122"/>
            </a:endParaRPr>
          </a:p>
        </p:txBody>
      </p:sp>
      <p:pic>
        <p:nvPicPr>
          <p:cNvPr id="7" name="Picture 34">
            <a:extLst>
              <a:ext uri="{FF2B5EF4-FFF2-40B4-BE49-F238E27FC236}">
                <a16:creationId xmlns="" xmlns:a16="http://schemas.microsoft.com/office/drawing/2014/main" id="{7CE84DA6-AFBE-4593-B463-292505302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418" y="1474079"/>
            <a:ext cx="2846780" cy="5289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81">
            <a:extLst>
              <a:ext uri="{FF2B5EF4-FFF2-40B4-BE49-F238E27FC236}">
                <a16:creationId xmlns="" xmlns:a16="http://schemas.microsoft.com/office/drawing/2014/main" id="{1370BDD6-4BB9-48BA-883C-D0340FF6B34B}"/>
              </a:ext>
            </a:extLst>
          </p:cNvPr>
          <p:cNvSpPr txBox="1"/>
          <p:nvPr/>
        </p:nvSpPr>
        <p:spPr>
          <a:xfrm>
            <a:off x="5364088" y="994973"/>
            <a:ext cx="2160240" cy="523220"/>
          </a:xfrm>
          <a:prstGeom prst="rect">
            <a:avLst/>
          </a:prstGeom>
          <a:noFill/>
        </p:spPr>
        <p:txBody>
          <a:bodyPr wrap="square" rtlCol="0">
            <a:spAutoFit/>
          </a:bodyPr>
          <a:lstStyle/>
          <a:p>
            <a:r>
              <a:rPr lang="zh-CN" altLang="en-US" sz="2800" dirty="0">
                <a:latin typeface="黑体" pitchFamily="49" charset="-122"/>
                <a:ea typeface="黑体" pitchFamily="49" charset="-122"/>
              </a:rPr>
              <a:t>正向运动学</a:t>
            </a:r>
          </a:p>
        </p:txBody>
      </p:sp>
      <p:sp>
        <p:nvSpPr>
          <p:cNvPr id="26" name="TextBox 82">
            <a:extLst>
              <a:ext uri="{FF2B5EF4-FFF2-40B4-BE49-F238E27FC236}">
                <a16:creationId xmlns="" xmlns:a16="http://schemas.microsoft.com/office/drawing/2014/main" id="{3318E5A2-0687-486F-BBFA-6F042059BAA9}"/>
              </a:ext>
            </a:extLst>
          </p:cNvPr>
          <p:cNvSpPr txBox="1"/>
          <p:nvPr/>
        </p:nvSpPr>
        <p:spPr>
          <a:xfrm>
            <a:off x="5372771" y="3501008"/>
            <a:ext cx="2160240" cy="523220"/>
          </a:xfrm>
          <a:prstGeom prst="rect">
            <a:avLst/>
          </a:prstGeom>
          <a:noFill/>
        </p:spPr>
        <p:txBody>
          <a:bodyPr wrap="square" rtlCol="0">
            <a:spAutoFit/>
          </a:bodyPr>
          <a:lstStyle/>
          <a:p>
            <a:r>
              <a:rPr lang="zh-CN" altLang="en-US" sz="2800" dirty="0">
                <a:latin typeface="黑体" pitchFamily="49" charset="-122"/>
                <a:ea typeface="黑体" pitchFamily="49" charset="-122"/>
              </a:rPr>
              <a:t>反向运动学</a:t>
            </a:r>
          </a:p>
        </p:txBody>
      </p:sp>
      <p:sp>
        <p:nvSpPr>
          <p:cNvPr id="27" name="椭圆 26">
            <a:extLst>
              <a:ext uri="{FF2B5EF4-FFF2-40B4-BE49-F238E27FC236}">
                <a16:creationId xmlns="" xmlns:a16="http://schemas.microsoft.com/office/drawing/2014/main" id="{6EC8E053-59D1-481A-A9A0-43932C3C888F}"/>
              </a:ext>
            </a:extLst>
          </p:cNvPr>
          <p:cNvSpPr/>
          <p:nvPr/>
        </p:nvSpPr>
        <p:spPr bwMode="auto">
          <a:xfrm>
            <a:off x="3492549" y="1484784"/>
            <a:ext cx="2087563" cy="2089150"/>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p:spPr>
        <p:txBody>
          <a:bodyPr anchor="ctr"/>
          <a:lstStyle/>
          <a:p>
            <a:pPr algn="ctr" fontAlgn="auto">
              <a:lnSpc>
                <a:spcPct val="120000"/>
              </a:lnSpc>
              <a:spcBef>
                <a:spcPts val="0"/>
              </a:spcBef>
              <a:spcAft>
                <a:spcPts val="0"/>
              </a:spcAft>
              <a:defRPr/>
            </a:pPr>
            <a:r>
              <a:rPr lang="zh-CN" altLang="en-US" sz="2800" b="1" kern="0" dirty="0">
                <a:solidFill>
                  <a:srgbClr val="FFFFFF"/>
                </a:solidFill>
                <a:latin typeface="微软雅黑" pitchFamily="34" charset="-122"/>
                <a:ea typeface="微软雅黑" pitchFamily="34" charset="-122"/>
              </a:rPr>
              <a:t>关节角</a:t>
            </a:r>
          </a:p>
        </p:txBody>
      </p:sp>
      <p:sp>
        <p:nvSpPr>
          <p:cNvPr id="28" name="椭圆 27">
            <a:extLst>
              <a:ext uri="{FF2B5EF4-FFF2-40B4-BE49-F238E27FC236}">
                <a16:creationId xmlns="" xmlns:a16="http://schemas.microsoft.com/office/drawing/2014/main" id="{BB3A447A-29EE-4412-8C65-B882BFFF109D}"/>
              </a:ext>
            </a:extLst>
          </p:cNvPr>
          <p:cNvSpPr/>
          <p:nvPr/>
        </p:nvSpPr>
        <p:spPr bwMode="auto">
          <a:xfrm>
            <a:off x="7020941" y="1484784"/>
            <a:ext cx="2087563" cy="2089150"/>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p:spPr>
        <p:txBody>
          <a:bodyPr anchor="ctr"/>
          <a:lstStyle/>
          <a:p>
            <a:pPr algn="ctr" fontAlgn="auto">
              <a:lnSpc>
                <a:spcPct val="120000"/>
              </a:lnSpc>
              <a:spcBef>
                <a:spcPts val="0"/>
              </a:spcBef>
              <a:spcAft>
                <a:spcPts val="0"/>
              </a:spcAft>
              <a:defRPr/>
            </a:pPr>
            <a:r>
              <a:rPr lang="zh-CN" altLang="en-US" sz="2400" b="1" kern="0" dirty="0">
                <a:solidFill>
                  <a:srgbClr val="FFFFFF"/>
                </a:solidFill>
                <a:latin typeface="微软雅黑" pitchFamily="34" charset="-122"/>
                <a:ea typeface="微软雅黑" pitchFamily="34" charset="-122"/>
              </a:rPr>
              <a:t>末端执行器位姿</a:t>
            </a:r>
          </a:p>
        </p:txBody>
      </p:sp>
      <p:sp>
        <p:nvSpPr>
          <p:cNvPr id="29" name="下弧形箭头 9227">
            <a:extLst>
              <a:ext uri="{FF2B5EF4-FFF2-40B4-BE49-F238E27FC236}">
                <a16:creationId xmlns="" xmlns:a16="http://schemas.microsoft.com/office/drawing/2014/main" id="{D8783E5D-25F4-470A-B047-8A7F2E648526}"/>
              </a:ext>
            </a:extLst>
          </p:cNvPr>
          <p:cNvSpPr/>
          <p:nvPr/>
        </p:nvSpPr>
        <p:spPr>
          <a:xfrm flipV="1">
            <a:off x="5580112" y="1581575"/>
            <a:ext cx="1512168" cy="52394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下弧形箭头 87">
            <a:extLst>
              <a:ext uri="{FF2B5EF4-FFF2-40B4-BE49-F238E27FC236}">
                <a16:creationId xmlns="" xmlns:a16="http://schemas.microsoft.com/office/drawing/2014/main" id="{3F50B635-C0EF-4F72-8416-B1FE3F6517BD}"/>
              </a:ext>
            </a:extLst>
          </p:cNvPr>
          <p:cNvSpPr/>
          <p:nvPr/>
        </p:nvSpPr>
        <p:spPr>
          <a:xfrm rot="10800000" flipV="1">
            <a:off x="5508104" y="2924945"/>
            <a:ext cx="1512168" cy="50781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图形1">
            <a:extLst>
              <a:ext uri="{FF2B5EF4-FFF2-40B4-BE49-F238E27FC236}">
                <a16:creationId xmlns="" xmlns:a16="http://schemas.microsoft.com/office/drawing/2014/main" id="{92262320-C2BC-4F8C-87EB-581E4DC761D4}"/>
              </a:ext>
            </a:extLst>
          </p:cNvPr>
          <p:cNvSpPr/>
          <p:nvPr/>
        </p:nvSpPr>
        <p:spPr bwMode="auto">
          <a:xfrm rot="10800000">
            <a:off x="5899224" y="4034109"/>
            <a:ext cx="727075" cy="517525"/>
          </a:xfrm>
          <a:custGeom>
            <a:avLst/>
            <a:gdLst/>
            <a:ahLst/>
            <a:cxnLst/>
            <a:rect l="l" t="t" r="r" b="b"/>
            <a:pathLst>
              <a:path w="514297" h="365729">
                <a:moveTo>
                  <a:pt x="257447" y="0"/>
                </a:moveTo>
                <a:cubicBezTo>
                  <a:pt x="358149" y="0"/>
                  <a:pt x="449193" y="41347"/>
                  <a:pt x="514297" y="108218"/>
                </a:cubicBezTo>
                <a:lnTo>
                  <a:pt x="256787" y="365729"/>
                </a:lnTo>
                <a:lnTo>
                  <a:pt x="0" y="108942"/>
                </a:lnTo>
                <a:cubicBezTo>
                  <a:pt x="65093" y="41624"/>
                  <a:pt x="156409" y="0"/>
                  <a:pt x="257447" y="0"/>
                </a:cubicBezTo>
                <a:close/>
              </a:path>
            </a:pathLst>
          </a:custGeom>
          <a:gradFill>
            <a:gsLst>
              <a:gs pos="33000">
                <a:srgbClr val="2676FF"/>
              </a:gs>
              <a:gs pos="100000">
                <a:srgbClr val="2676FF">
                  <a:lumMod val="75000"/>
                </a:srgbClr>
              </a:gs>
            </a:gsLst>
            <a:lin ang="5400000" scaled="0"/>
          </a:gradFill>
          <a:ln w="3175" cap="flat" cmpd="sng" algn="ctr">
            <a:solidFill>
              <a:schemeClr val="tx2">
                <a:lumMod val="20000"/>
                <a:lumOff val="80000"/>
              </a:schemeClr>
            </a:solidFill>
            <a:prstDash val="solid"/>
          </a:ln>
          <a:effectLst>
            <a:outerShdw blurRad="50800" dist="38100" dir="5400000" algn="t" rotWithShape="0">
              <a:prstClr val="black">
                <a:alpha val="40000"/>
              </a:prstClr>
            </a:outerShdw>
          </a:effectLst>
        </p:spPr>
        <p:txBody>
          <a:bodyPr lIns="0" rIns="0" anchor="ctr"/>
          <a:lstStyle/>
          <a:p>
            <a:pPr algn="ctr" fontAlgn="auto">
              <a:lnSpc>
                <a:spcPct val="120000"/>
              </a:lnSpc>
              <a:spcBef>
                <a:spcPts val="600"/>
              </a:spcBef>
              <a:spcAft>
                <a:spcPts val="600"/>
              </a:spcAft>
              <a:defRPr/>
            </a:pPr>
            <a:endParaRPr lang="zh-CN" altLang="en-US" sz="1400" kern="0">
              <a:solidFill>
                <a:schemeClr val="accent2"/>
              </a:solidFill>
              <a:latin typeface="Impact" pitchFamily="34" charset="0"/>
              <a:ea typeface="微软雅黑" pitchFamily="34" charset="-122"/>
            </a:endParaRPr>
          </a:p>
        </p:txBody>
      </p:sp>
      <p:grpSp>
        <p:nvGrpSpPr>
          <p:cNvPr id="32" name="图形2">
            <a:extLst>
              <a:ext uri="{FF2B5EF4-FFF2-40B4-BE49-F238E27FC236}">
                <a16:creationId xmlns="" xmlns:a16="http://schemas.microsoft.com/office/drawing/2014/main" id="{7752E89C-8A07-4B88-BF10-E2BC45A4894E}"/>
              </a:ext>
            </a:extLst>
          </p:cNvPr>
          <p:cNvGrpSpPr>
            <a:grpSpLocks/>
          </p:cNvGrpSpPr>
          <p:nvPr/>
        </p:nvGrpSpPr>
        <p:grpSpPr bwMode="auto">
          <a:xfrm rot="10800000">
            <a:off x="5168521" y="3025423"/>
            <a:ext cx="2187575" cy="2620962"/>
            <a:chOff x="4166161" y="2360188"/>
            <a:chExt cx="1546378" cy="1853190"/>
          </a:xfrm>
        </p:grpSpPr>
        <p:sp>
          <p:nvSpPr>
            <p:cNvPr id="33" name="同心圆 26">
              <a:extLst>
                <a:ext uri="{FF2B5EF4-FFF2-40B4-BE49-F238E27FC236}">
                  <a16:creationId xmlns="" xmlns:a16="http://schemas.microsoft.com/office/drawing/2014/main" id="{DAACAEC3-D949-4588-8F28-342890AD3340}"/>
                </a:ext>
              </a:extLst>
            </p:cNvPr>
            <p:cNvSpPr/>
            <p:nvPr/>
          </p:nvSpPr>
          <p:spPr>
            <a:xfrm>
              <a:off x="4172894" y="2360188"/>
              <a:ext cx="1532912" cy="700418"/>
            </a:xfrm>
            <a:custGeom>
              <a:avLst/>
              <a:gdLst/>
              <a:ahLst/>
              <a:cxnLst/>
              <a:rect l="l" t="t" r="r" b="b"/>
              <a:pathLst>
                <a:path w="1532806" h="700136">
                  <a:moveTo>
                    <a:pt x="766717" y="0"/>
                  </a:moveTo>
                  <a:cubicBezTo>
                    <a:pt x="1066241" y="0"/>
                    <a:pt x="1337285" y="121931"/>
                    <a:pt x="1532806" y="318980"/>
                  </a:cubicBezTo>
                  <a:lnTo>
                    <a:pt x="1152374" y="699412"/>
                  </a:lnTo>
                  <a:cubicBezTo>
                    <a:pt x="1054305" y="599574"/>
                    <a:pt x="917721" y="537840"/>
                    <a:pt x="766717" y="537840"/>
                  </a:cubicBezTo>
                  <a:cubicBezTo>
                    <a:pt x="615378" y="537840"/>
                    <a:pt x="478521" y="599849"/>
                    <a:pt x="380464" y="700136"/>
                  </a:cubicBezTo>
                  <a:lnTo>
                    <a:pt x="0" y="319672"/>
                  </a:lnTo>
                  <a:cubicBezTo>
                    <a:pt x="195541" y="122204"/>
                    <a:pt x="466858" y="0"/>
                    <a:pt x="766717" y="0"/>
                  </a:cubicBez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spcFirstLastPara="1" lIns="0" rIns="0" anchor="ctr">
              <a:prstTxWarp prst="textArchUp">
                <a:avLst>
                  <a:gd name="adj" fmla="val 10748910"/>
                </a:avLst>
              </a:prstTxWarp>
            </a:bodyPr>
            <a:lstStyle/>
            <a:p>
              <a:pPr algn="ctr" fontAlgn="auto">
                <a:lnSpc>
                  <a:spcPct val="120000"/>
                </a:lnSpc>
                <a:spcBef>
                  <a:spcPts val="600"/>
                </a:spcBef>
                <a:spcAft>
                  <a:spcPts val="600"/>
                </a:spcAft>
                <a:defRPr/>
              </a:pPr>
              <a:endParaRPr lang="zh-CN" altLang="en-US" kern="0">
                <a:solidFill>
                  <a:sysClr val="window" lastClr="FFFFFF"/>
                </a:solidFill>
                <a:latin typeface="Impact" pitchFamily="34" charset="0"/>
                <a:ea typeface="微软雅黑" pitchFamily="34" charset="-122"/>
              </a:endParaRPr>
            </a:p>
          </p:txBody>
        </p:sp>
        <p:sp>
          <p:nvSpPr>
            <p:cNvPr id="34" name="矩形 33">
              <a:extLst>
                <a:ext uri="{FF2B5EF4-FFF2-40B4-BE49-F238E27FC236}">
                  <a16:creationId xmlns="" xmlns:a16="http://schemas.microsoft.com/office/drawing/2014/main" id="{C7C924D6-389B-4DF3-BC4B-D747A2A68F21}"/>
                </a:ext>
              </a:extLst>
            </p:cNvPr>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fontAlgn="auto">
                <a:spcBef>
                  <a:spcPts val="0"/>
                </a:spcBef>
                <a:spcAft>
                  <a:spcPts val="0"/>
                </a:spcAft>
                <a:defRPr/>
              </a:pPr>
              <a:endParaRPr lang="zh-CN" altLang="en-US" sz="1300" kern="0" dirty="0">
                <a:solidFill>
                  <a:sysClr val="window" lastClr="FFFFFF"/>
                </a:solidFill>
                <a:latin typeface="微软雅黑" pitchFamily="34" charset="-122"/>
                <a:ea typeface="微软雅黑" pitchFamily="34" charset="-122"/>
              </a:endParaRPr>
            </a:p>
          </p:txBody>
        </p:sp>
      </p:grpSp>
      <p:grpSp>
        <p:nvGrpSpPr>
          <p:cNvPr id="35" name="图形3">
            <a:extLst>
              <a:ext uri="{FF2B5EF4-FFF2-40B4-BE49-F238E27FC236}">
                <a16:creationId xmlns="" xmlns:a16="http://schemas.microsoft.com/office/drawing/2014/main" id="{2014DC65-4B8A-4C53-A636-C0E548C334B9}"/>
              </a:ext>
            </a:extLst>
          </p:cNvPr>
          <p:cNvGrpSpPr>
            <a:grpSpLocks/>
          </p:cNvGrpSpPr>
          <p:nvPr/>
        </p:nvGrpSpPr>
        <p:grpSpPr bwMode="auto">
          <a:xfrm rot="10800000">
            <a:off x="4137098" y="2021795"/>
            <a:ext cx="4251325" cy="4670425"/>
            <a:chOff x="3436064" y="1640189"/>
            <a:chExt cx="3006572" cy="3303286"/>
          </a:xfrm>
        </p:grpSpPr>
        <p:sp>
          <p:nvSpPr>
            <p:cNvPr id="36" name="同心圆 25">
              <a:extLst>
                <a:ext uri="{FF2B5EF4-FFF2-40B4-BE49-F238E27FC236}">
                  <a16:creationId xmlns="" xmlns:a16="http://schemas.microsoft.com/office/drawing/2014/main" id="{B30323F3-4115-49E5-8495-C6D084C7EE0A}"/>
                </a:ext>
              </a:extLst>
            </p:cNvPr>
            <p:cNvSpPr/>
            <p:nvPr/>
          </p:nvSpPr>
          <p:spPr>
            <a:xfrm>
              <a:off x="3662848" y="1639067"/>
              <a:ext cx="2553004" cy="911716"/>
            </a:xfrm>
            <a:custGeom>
              <a:avLst/>
              <a:gdLst/>
              <a:ahLst/>
              <a:cxnLst/>
              <a:rect l="l" t="t" r="r" b="b"/>
              <a:pathLst>
                <a:path w="2551040" h="910534">
                  <a:moveTo>
                    <a:pt x="1275834" y="0"/>
                  </a:moveTo>
                  <a:cubicBezTo>
                    <a:pt x="1774180" y="0"/>
                    <a:pt x="2225225" y="202518"/>
                    <a:pt x="2551040" y="529863"/>
                  </a:cubicBezTo>
                  <a:lnTo>
                    <a:pt x="2171060" y="909843"/>
                  </a:lnTo>
                  <a:cubicBezTo>
                    <a:pt x="1942490" y="679744"/>
                    <a:pt x="1625789" y="537372"/>
                    <a:pt x="1275834" y="537372"/>
                  </a:cubicBezTo>
                  <a:cubicBezTo>
                    <a:pt x="925544" y="537372"/>
                    <a:pt x="608570" y="680017"/>
                    <a:pt x="379979" y="910534"/>
                  </a:cubicBezTo>
                  <a:lnTo>
                    <a:pt x="0" y="530555"/>
                  </a:lnTo>
                  <a:cubicBezTo>
                    <a:pt x="325836" y="202791"/>
                    <a:pt x="777153" y="0"/>
                    <a:pt x="1275834" y="0"/>
                  </a:cubicBezTo>
                  <a:close/>
                </a:path>
              </a:pathLst>
            </a:custGeom>
            <a:gradFill>
              <a:gsLst>
                <a:gs pos="33000">
                  <a:srgbClr val="2676FF">
                    <a:lumMod val="20000"/>
                    <a:lumOff val="80000"/>
                  </a:srgbClr>
                </a:gs>
                <a:gs pos="100000">
                  <a:srgbClr val="2676FF">
                    <a:lumMod val="60000"/>
                    <a:lumOff val="40000"/>
                  </a:srgbClr>
                </a:gs>
              </a:gsLst>
              <a:lin ang="5400000" scaled="0"/>
            </a:gradFill>
            <a:ln w="25400" cap="flat" cmpd="sng" algn="ctr">
              <a:noFill/>
              <a:prstDash val="solid"/>
            </a:ln>
            <a:effectLst>
              <a:outerShdw blurRad="50800" dist="38100" dir="5400000" algn="t" rotWithShape="0">
                <a:prstClr val="black">
                  <a:alpha val="40000"/>
                </a:prstClr>
              </a:outerShdw>
            </a:effectLst>
          </p:spPr>
          <p:txBody>
            <a:bodyPr lIns="0" rIns="0" anchor="ctr"/>
            <a:lstStyle/>
            <a:p>
              <a:pPr marL="182563" indent="-182563" fontAlgn="auto">
                <a:lnSpc>
                  <a:spcPct val="120000"/>
                </a:lnSpc>
                <a:spcBef>
                  <a:spcPts val="600"/>
                </a:spcBef>
                <a:spcAft>
                  <a:spcPts val="600"/>
                </a:spcAft>
                <a:buFont typeface="Arial" pitchFamily="34" charset="0"/>
                <a:buChar char="•"/>
                <a:defRPr/>
              </a:pPr>
              <a:endParaRPr lang="zh-CN" altLang="en-US" sz="1400" kern="0">
                <a:solidFill>
                  <a:prstClr val="white"/>
                </a:solidFill>
                <a:latin typeface="微软雅黑" pitchFamily="34" charset="-122"/>
                <a:ea typeface="微软雅黑" pitchFamily="34" charset="-122"/>
              </a:endParaRPr>
            </a:p>
          </p:txBody>
        </p:sp>
        <p:sp>
          <p:nvSpPr>
            <p:cNvPr id="37" name="矩形 36">
              <a:extLst>
                <a:ext uri="{FF2B5EF4-FFF2-40B4-BE49-F238E27FC236}">
                  <a16:creationId xmlns="" xmlns:a16="http://schemas.microsoft.com/office/drawing/2014/main" id="{0A76458C-E188-438A-A03B-2AD2006E2501}"/>
                </a:ext>
              </a:extLst>
            </p:cNvPr>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fontAlgn="auto">
                <a:spcBef>
                  <a:spcPts val="0"/>
                </a:spcBef>
                <a:spcAft>
                  <a:spcPts val="0"/>
                </a:spcAft>
                <a:defRPr/>
              </a:pPr>
              <a:endParaRPr lang="zh-CN" altLang="en-US" sz="1300" kern="0" dirty="0">
                <a:solidFill>
                  <a:srgbClr val="4D4D4D"/>
                </a:solidFill>
                <a:latin typeface="微软雅黑" pitchFamily="34" charset="-122"/>
                <a:ea typeface="微软雅黑" pitchFamily="34" charset="-122"/>
              </a:endParaRPr>
            </a:p>
          </p:txBody>
        </p:sp>
      </p:grpSp>
      <p:sp>
        <p:nvSpPr>
          <p:cNvPr id="38" name="TextBox 9228">
            <a:extLst>
              <a:ext uri="{FF2B5EF4-FFF2-40B4-BE49-F238E27FC236}">
                <a16:creationId xmlns="" xmlns:a16="http://schemas.microsoft.com/office/drawing/2014/main" id="{150A1E78-5B0F-4CA5-B4FB-7F9161355AF7}"/>
              </a:ext>
            </a:extLst>
          </p:cNvPr>
          <p:cNvSpPr txBox="1"/>
          <p:nvPr/>
        </p:nvSpPr>
        <p:spPr>
          <a:xfrm>
            <a:off x="5831865" y="5000507"/>
            <a:ext cx="1224136" cy="400110"/>
          </a:xfrm>
          <a:prstGeom prst="rect">
            <a:avLst/>
          </a:prstGeom>
          <a:noFill/>
        </p:spPr>
        <p:txBody>
          <a:bodyPr wrap="square" rtlCol="0">
            <a:spAutoFit/>
          </a:bodyPr>
          <a:lstStyle/>
          <a:p>
            <a:r>
              <a:rPr lang="en-US" altLang="zh-CN" sz="2000" dirty="0">
                <a:solidFill>
                  <a:srgbClr val="FF0000"/>
                </a:solidFill>
                <a:latin typeface="黑体" pitchFamily="49" charset="-122"/>
                <a:ea typeface="黑体" pitchFamily="49" charset="-122"/>
              </a:rPr>
              <a:t>DH</a:t>
            </a:r>
            <a:r>
              <a:rPr lang="zh-CN" altLang="en-US" sz="2000" dirty="0">
                <a:solidFill>
                  <a:srgbClr val="FF0000"/>
                </a:solidFill>
                <a:latin typeface="黑体" pitchFamily="49" charset="-122"/>
                <a:ea typeface="黑体" pitchFamily="49" charset="-122"/>
              </a:rPr>
              <a:t>参数</a:t>
            </a:r>
          </a:p>
        </p:txBody>
      </p:sp>
      <p:sp>
        <p:nvSpPr>
          <p:cNvPr id="40" name="TextBox 9229">
            <a:extLst>
              <a:ext uri="{FF2B5EF4-FFF2-40B4-BE49-F238E27FC236}">
                <a16:creationId xmlns="" xmlns:a16="http://schemas.microsoft.com/office/drawing/2014/main" id="{C90F09DB-B032-4903-B473-81568DCEF21F}"/>
              </a:ext>
            </a:extLst>
          </p:cNvPr>
          <p:cNvSpPr txBox="1"/>
          <p:nvPr/>
        </p:nvSpPr>
        <p:spPr>
          <a:xfrm>
            <a:off x="5040052" y="6039875"/>
            <a:ext cx="2592288" cy="400110"/>
          </a:xfrm>
          <a:prstGeom prst="rect">
            <a:avLst/>
          </a:prstGeom>
          <a:noFill/>
        </p:spPr>
        <p:txBody>
          <a:bodyPr wrap="square" rtlCol="0">
            <a:spAutoFit/>
          </a:bodyPr>
          <a:lstStyle/>
          <a:p>
            <a:pPr algn="ctr"/>
            <a:r>
              <a:rPr lang="zh-CN" altLang="en-US" sz="2000" dirty="0">
                <a:latin typeface="黑体" pitchFamily="49" charset="-122"/>
                <a:ea typeface="黑体" pitchFamily="49" charset="-122"/>
              </a:rPr>
              <a:t>机器人运动学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animBg="1"/>
      <p:bldP spid="28" grpId="0" animBg="1"/>
      <p:bldP spid="29" grpId="0" animBg="1"/>
      <p:bldP spid="30" grpId="0" animBg="1"/>
      <p:bldP spid="31" grpId="0" animBg="1"/>
      <p:bldP spid="38"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a:extLst>
              <a:ext uri="{FF2B5EF4-FFF2-40B4-BE49-F238E27FC236}">
                <a16:creationId xmlns="" xmlns:a16="http://schemas.microsoft.com/office/drawing/2014/main" id="{2B49E9E1-5495-4F5F-B4F8-E814B9DF7B26}"/>
              </a:ext>
            </a:extLst>
          </p:cNvPr>
          <p:cNvSpPr>
            <a:spLocks noChangeArrowheads="1"/>
          </p:cNvSpPr>
          <p:nvPr/>
        </p:nvSpPr>
        <p:spPr bwMode="auto">
          <a:xfrm>
            <a:off x="63922" y="516902"/>
            <a:ext cx="8929687" cy="985976"/>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1</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a:solidFill>
                  <a:srgbClr val="000066"/>
                </a:solidFill>
                <a:latin typeface="华文楷体" panose="02010600040101010101" pitchFamily="2" charset="-122"/>
                <a:ea typeface="华文楷体" panose="02010600040101010101" pitchFamily="2" charset="-122"/>
              </a:rPr>
              <a:t>DH</a:t>
            </a:r>
            <a:r>
              <a:rPr lang="zh-CN" altLang="en-US" b="1" dirty="0">
                <a:solidFill>
                  <a:srgbClr val="000066"/>
                </a:solidFill>
                <a:latin typeface="华文楷体" panose="02010600040101010101" pitchFamily="2" charset="-122"/>
                <a:ea typeface="华文楷体" panose="02010600040101010101" pitchFamily="2" charset="-122"/>
              </a:rPr>
              <a:t>参数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连杆长度、连杆转角、连杆偏距与关节角</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2</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a:solidFill>
                  <a:srgbClr val="000066"/>
                </a:solidFill>
                <a:latin typeface="华文楷体" panose="02010600040101010101" pitchFamily="2" charset="-122"/>
                <a:ea typeface="华文楷体" panose="02010600040101010101" pitchFamily="2" charset="-122"/>
              </a:rPr>
              <a:t>DH</a:t>
            </a:r>
            <a:r>
              <a:rPr lang="zh-CN" altLang="en-US" b="1" dirty="0">
                <a:solidFill>
                  <a:srgbClr val="000066"/>
                </a:solidFill>
                <a:latin typeface="华文楷体" panose="02010600040101010101" pitchFamily="2" charset="-122"/>
                <a:ea typeface="华文楷体" panose="02010600040101010101" pitchFamily="2" charset="-122"/>
              </a:rPr>
              <a:t>参数的形式：标准的</a:t>
            </a:r>
            <a:r>
              <a:rPr lang="en-US" altLang="zh-CN" b="1" dirty="0">
                <a:solidFill>
                  <a:srgbClr val="000066"/>
                </a:solidFill>
                <a:latin typeface="华文楷体" panose="02010600040101010101" pitchFamily="2" charset="-122"/>
                <a:ea typeface="华文楷体" panose="02010600040101010101" pitchFamily="2" charset="-122"/>
              </a:rPr>
              <a:t>DH</a:t>
            </a:r>
            <a:r>
              <a:rPr lang="zh-CN" altLang="en-US" b="1" dirty="0">
                <a:solidFill>
                  <a:srgbClr val="000066"/>
                </a:solidFill>
                <a:latin typeface="华文楷体" panose="02010600040101010101" pitchFamily="2" charset="-122"/>
                <a:ea typeface="华文楷体" panose="02010600040101010101" pitchFamily="2" charset="-122"/>
              </a:rPr>
              <a:t>参数、改进的</a:t>
            </a:r>
            <a:r>
              <a:rPr lang="en-US" altLang="zh-CN" b="1" dirty="0">
                <a:solidFill>
                  <a:srgbClr val="000066"/>
                </a:solidFill>
                <a:latin typeface="华文楷体" panose="02010600040101010101" pitchFamily="2" charset="-122"/>
                <a:ea typeface="华文楷体" panose="02010600040101010101" pitchFamily="2" charset="-122"/>
              </a:rPr>
              <a:t>DH</a:t>
            </a:r>
            <a:r>
              <a:rPr lang="zh-CN" altLang="en-US" b="1" dirty="0">
                <a:solidFill>
                  <a:srgbClr val="000066"/>
                </a:solidFill>
                <a:latin typeface="华文楷体" panose="02010600040101010101" pitchFamily="2" charset="-122"/>
                <a:ea typeface="华文楷体" panose="02010600040101010101" pitchFamily="2" charset="-122"/>
              </a:rPr>
              <a:t>参数</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130" name="图片 22">
            <a:extLst>
              <a:ext uri="{FF2B5EF4-FFF2-40B4-BE49-F238E27FC236}">
                <a16:creationId xmlns="" xmlns:a16="http://schemas.microsoft.com/office/drawing/2014/main" id="{283EAE7F-3F62-4AA0-BFE1-1385D46AD2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0987" y="1812392"/>
            <a:ext cx="6247633" cy="369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 xmlns:a16="http://schemas.microsoft.com/office/drawing/2014/main" id="{2D633F55-C1A3-448A-AD9F-724FCAFCE213}"/>
              </a:ext>
            </a:extLst>
          </p:cNvPr>
          <p:cNvSpPr txBox="1"/>
          <p:nvPr/>
        </p:nvSpPr>
        <p:spPr>
          <a:xfrm>
            <a:off x="1800322" y="1427005"/>
            <a:ext cx="5244553" cy="523220"/>
          </a:xfrm>
          <a:prstGeom prst="rect">
            <a:avLst/>
          </a:prstGeom>
          <a:noFill/>
        </p:spPr>
        <p:txBody>
          <a:bodyPr wrap="square" rtlCol="0">
            <a:spAutoFit/>
          </a:bodyPr>
          <a:lstStyle/>
          <a:p>
            <a:pPr algn="ctr"/>
            <a:r>
              <a:rPr lang="zh-CN" altLang="en-US" sz="2800" b="1" dirty="0" smtClean="0">
                <a:solidFill>
                  <a:srgbClr val="0070C0"/>
                </a:solidFill>
                <a:latin typeface="华文楷体" pitchFamily="2" charset="-122"/>
                <a:ea typeface="华文楷体" pitchFamily="2" charset="-122"/>
              </a:rPr>
              <a:t>改进的</a:t>
            </a:r>
            <a:r>
              <a:rPr lang="en-US" altLang="zh-CN" sz="2800" b="1" dirty="0">
                <a:solidFill>
                  <a:srgbClr val="0070C0"/>
                </a:solidFill>
                <a:latin typeface="华文楷体" pitchFamily="2" charset="-122"/>
                <a:ea typeface="华文楷体" pitchFamily="2" charset="-122"/>
              </a:rPr>
              <a:t>DH</a:t>
            </a:r>
            <a:r>
              <a:rPr lang="zh-CN" altLang="en-US" sz="2800" b="1" dirty="0">
                <a:solidFill>
                  <a:srgbClr val="0070C0"/>
                </a:solidFill>
                <a:latin typeface="华文楷体" pitchFamily="2" charset="-122"/>
                <a:ea typeface="华文楷体" pitchFamily="2" charset="-122"/>
              </a:rPr>
              <a:t>参数</a:t>
            </a:r>
          </a:p>
        </p:txBody>
      </p:sp>
      <p:grpSp>
        <p:nvGrpSpPr>
          <p:cNvPr id="2" name="组合 1"/>
          <p:cNvGrpSpPr/>
          <p:nvPr/>
        </p:nvGrpSpPr>
        <p:grpSpPr>
          <a:xfrm>
            <a:off x="-5929" y="5322204"/>
            <a:ext cx="9069387" cy="1535796"/>
            <a:chOff x="63922" y="5250303"/>
            <a:chExt cx="9069387" cy="1535796"/>
          </a:xfrm>
        </p:grpSpPr>
        <p:grpSp>
          <p:nvGrpSpPr>
            <p:cNvPr id="5" name="组合 4">
              <a:extLst>
                <a:ext uri="{FF2B5EF4-FFF2-40B4-BE49-F238E27FC236}">
                  <a16:creationId xmlns="" xmlns:a16="http://schemas.microsoft.com/office/drawing/2014/main" id="{39629754-1B72-4628-8D7F-BAE54FFE06DE}"/>
                </a:ext>
              </a:extLst>
            </p:cNvPr>
            <p:cNvGrpSpPr/>
            <p:nvPr/>
          </p:nvGrpSpPr>
          <p:grpSpPr>
            <a:xfrm>
              <a:off x="63922" y="5250303"/>
              <a:ext cx="9069387" cy="1340073"/>
              <a:chOff x="74613" y="5082615"/>
              <a:chExt cx="9221787" cy="1340073"/>
            </a:xfrm>
          </p:grpSpPr>
          <p:sp>
            <p:nvSpPr>
              <p:cNvPr id="6" name="TextBox 13">
                <a:extLst>
                  <a:ext uri="{FF2B5EF4-FFF2-40B4-BE49-F238E27FC236}">
                    <a16:creationId xmlns="" xmlns:a16="http://schemas.microsoft.com/office/drawing/2014/main" id="{BA1C15A2-24E6-4CF3-B35F-C95429A78FEB}"/>
                  </a:ext>
                </a:extLst>
              </p:cNvPr>
              <p:cNvSpPr txBox="1">
                <a:spLocks noChangeArrowheads="1"/>
              </p:cNvSpPr>
              <p:nvPr/>
            </p:nvSpPr>
            <p:spPr bwMode="auto">
              <a:xfrm>
                <a:off x="4930775" y="5157788"/>
                <a:ext cx="4365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zh-CN" altLang="en-US" sz="2000" dirty="0">
                    <a:latin typeface="黑体" panose="02010609060101010101" pitchFamily="49" charset="-122"/>
                    <a:ea typeface="黑体" panose="02010609060101010101" pitchFamily="49" charset="-122"/>
                  </a:rPr>
                  <a:t>  </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从     到   绕    测量的角度</a:t>
                </a:r>
              </a:p>
            </p:txBody>
          </p:sp>
          <p:sp>
            <p:nvSpPr>
              <p:cNvPr id="7" name="TextBox 24">
                <a:extLst>
                  <a:ext uri="{FF2B5EF4-FFF2-40B4-BE49-F238E27FC236}">
                    <a16:creationId xmlns="" xmlns:a16="http://schemas.microsoft.com/office/drawing/2014/main" id="{9701978B-5FC4-486A-8C8B-D36428F7F9CF}"/>
                  </a:ext>
                </a:extLst>
              </p:cNvPr>
              <p:cNvSpPr txBox="1">
                <a:spLocks noChangeArrowheads="1"/>
              </p:cNvSpPr>
              <p:nvPr/>
            </p:nvSpPr>
            <p:spPr bwMode="auto">
              <a:xfrm>
                <a:off x="4818063" y="5826125"/>
                <a:ext cx="4365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从    到   绕   </a:t>
                </a:r>
                <a:r>
                  <a:rPr lang="zh-CN" altLang="en-US" b="1" dirty="0" smtClean="0">
                    <a:solidFill>
                      <a:srgbClr val="000066"/>
                    </a:solidFill>
                    <a:latin typeface="华文楷体" panose="02010600040101010101" pitchFamily="2" charset="-122"/>
                    <a:ea typeface="华文楷体" panose="02010600040101010101" pitchFamily="2" charset="-122"/>
                  </a:rPr>
                  <a:t>    测量</a:t>
                </a:r>
                <a:r>
                  <a:rPr lang="zh-CN" altLang="en-US" b="1" dirty="0">
                    <a:solidFill>
                      <a:srgbClr val="000066"/>
                    </a:solidFill>
                    <a:latin typeface="华文楷体" panose="02010600040101010101" pitchFamily="2" charset="-122"/>
                    <a:ea typeface="华文楷体" panose="02010600040101010101" pitchFamily="2" charset="-122"/>
                  </a:rPr>
                  <a:t>的角度</a:t>
                </a:r>
              </a:p>
            </p:txBody>
          </p:sp>
          <p:grpSp>
            <p:nvGrpSpPr>
              <p:cNvPr id="8" name="组合 7">
                <a:extLst>
                  <a:ext uri="{FF2B5EF4-FFF2-40B4-BE49-F238E27FC236}">
                    <a16:creationId xmlns="" xmlns:a16="http://schemas.microsoft.com/office/drawing/2014/main" id="{7F233AC6-0A53-496E-AD75-A1C1CD75DADC}"/>
                  </a:ext>
                </a:extLst>
              </p:cNvPr>
              <p:cNvGrpSpPr/>
              <p:nvPr/>
            </p:nvGrpSpPr>
            <p:grpSpPr>
              <a:xfrm>
                <a:off x="74613" y="5082615"/>
                <a:ext cx="7361236" cy="1340073"/>
                <a:chOff x="74613" y="5082615"/>
                <a:chExt cx="7361236" cy="1340073"/>
              </a:xfrm>
            </p:grpSpPr>
            <p:graphicFrame>
              <p:nvGraphicFramePr>
                <p:cNvPr id="9" name="对象 8">
                  <a:extLst>
                    <a:ext uri="{FF2B5EF4-FFF2-40B4-BE49-F238E27FC236}">
                      <a16:creationId xmlns="" xmlns:a16="http://schemas.microsoft.com/office/drawing/2014/main" id="{15BDD3F3-7979-43A8-8DD6-7A1BC2DF76FB}"/>
                    </a:ext>
                  </a:extLst>
                </p:cNvPr>
                <p:cNvGraphicFramePr>
                  <a:graphicFrameLocks noChangeAspect="1"/>
                </p:cNvGraphicFramePr>
                <p:nvPr>
                  <p:extLst>
                    <p:ext uri="{D42A27DB-BD31-4B8C-83A1-F6EECF244321}">
                      <p14:modId xmlns:p14="http://schemas.microsoft.com/office/powerpoint/2010/main" val="1359137129"/>
                    </p:ext>
                  </p:extLst>
                </p:nvPr>
              </p:nvGraphicFramePr>
              <p:xfrm>
                <a:off x="239713" y="5095875"/>
                <a:ext cx="325437" cy="479425"/>
              </p:xfrm>
              <a:graphic>
                <a:graphicData uri="http://schemas.openxmlformats.org/presentationml/2006/ole">
                  <mc:AlternateContent xmlns:mc="http://schemas.openxmlformats.org/markup-compatibility/2006">
                    <mc:Choice xmlns:v="urn:schemas-microsoft-com:vml" Requires="v">
                      <p:oleObj spid="_x0000_s21570" name="Equation" r:id="rId4" imgW="152334" imgH="228501" progId="Equation.DSMT4">
                        <p:embed/>
                      </p:oleObj>
                    </mc:Choice>
                    <mc:Fallback>
                      <p:oleObj name="Equation" r:id="rId4" imgW="152334" imgH="228501"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713" y="5095875"/>
                              <a:ext cx="3254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 name="组合 23">
                  <a:extLst>
                    <a:ext uri="{FF2B5EF4-FFF2-40B4-BE49-F238E27FC236}">
                      <a16:creationId xmlns="" xmlns:a16="http://schemas.microsoft.com/office/drawing/2014/main" id="{99321323-38ED-4250-8B6B-AF5E8AD50553}"/>
                    </a:ext>
                  </a:extLst>
                </p:cNvPr>
                <p:cNvGrpSpPr>
                  <a:grpSpLocks/>
                </p:cNvGrpSpPr>
                <p:nvPr/>
              </p:nvGrpSpPr>
              <p:grpSpPr bwMode="auto">
                <a:xfrm>
                  <a:off x="219075" y="5082615"/>
                  <a:ext cx="4473575" cy="496292"/>
                  <a:chOff x="179388" y="4592936"/>
                  <a:chExt cx="4473575" cy="496292"/>
                </a:xfrm>
              </p:grpSpPr>
              <p:sp>
                <p:nvSpPr>
                  <p:cNvPr id="24" name="TextBox 7">
                    <a:extLst>
                      <a:ext uri="{FF2B5EF4-FFF2-40B4-BE49-F238E27FC236}">
                        <a16:creationId xmlns="" xmlns:a16="http://schemas.microsoft.com/office/drawing/2014/main" id="{26F025B0-2897-415B-AF36-A69DD1F1831E}"/>
                      </a:ext>
                    </a:extLst>
                  </p:cNvPr>
                  <p:cNvSpPr txBox="1">
                    <a:spLocks noChangeArrowheads="1"/>
                  </p:cNvSpPr>
                  <p:nvPr/>
                </p:nvSpPr>
                <p:spPr bwMode="auto">
                  <a:xfrm>
                    <a:off x="179388" y="4627563"/>
                    <a:ext cx="4473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zh-CN" altLang="en-US" b="1" dirty="0">
                        <a:solidFill>
                          <a:srgbClr val="000066"/>
                        </a:solidFill>
                        <a:latin typeface="华文楷体" panose="02010600040101010101" pitchFamily="2" charset="-122"/>
                        <a:ea typeface="华文楷体" panose="02010600040101010101" pitchFamily="2" charset="-122"/>
                      </a:rPr>
                      <a:t>   </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从     到   沿    测量的距离</a:t>
                    </a:r>
                  </a:p>
                </p:txBody>
              </p:sp>
              <p:graphicFrame>
                <p:nvGraphicFramePr>
                  <p:cNvPr id="25" name="对象 4">
                    <a:extLst>
                      <a:ext uri="{FF2B5EF4-FFF2-40B4-BE49-F238E27FC236}">
                        <a16:creationId xmlns="" xmlns:a16="http://schemas.microsoft.com/office/drawing/2014/main" id="{4724AF37-E6AE-4990-8DD2-8528F872DC17}"/>
                      </a:ext>
                    </a:extLst>
                  </p:cNvPr>
                  <p:cNvGraphicFramePr>
                    <a:graphicFrameLocks noChangeAspect="1"/>
                  </p:cNvGraphicFramePr>
                  <p:nvPr>
                    <p:extLst>
                      <p:ext uri="{D42A27DB-BD31-4B8C-83A1-F6EECF244321}">
                        <p14:modId xmlns:p14="http://schemas.microsoft.com/office/powerpoint/2010/main" val="1845606557"/>
                      </p:ext>
                    </p:extLst>
                  </p:nvPr>
                </p:nvGraphicFramePr>
                <p:xfrm>
                  <a:off x="1078807" y="4592936"/>
                  <a:ext cx="488950" cy="481013"/>
                </p:xfrm>
                <a:graphic>
                  <a:graphicData uri="http://schemas.openxmlformats.org/presentationml/2006/ole">
                    <mc:AlternateContent xmlns:mc="http://schemas.openxmlformats.org/markup-compatibility/2006">
                      <mc:Choice xmlns:v="urn:schemas-microsoft-com:vml" Requires="v">
                        <p:oleObj spid="_x0000_s21571" name="Equation" r:id="rId6" imgW="228600" imgH="228600" progId="Equation.DSMT4">
                          <p:embed/>
                        </p:oleObj>
                      </mc:Choice>
                      <mc:Fallback>
                        <p:oleObj name="Equation" r:id="rId6" imgW="2286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8807" y="4592936"/>
                                <a:ext cx="48895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对象 5">
                    <a:extLst>
                      <a:ext uri="{FF2B5EF4-FFF2-40B4-BE49-F238E27FC236}">
                        <a16:creationId xmlns="" xmlns:a16="http://schemas.microsoft.com/office/drawing/2014/main" id="{840F8699-19FC-4C06-A6CC-68FC34F75708}"/>
                      </a:ext>
                    </a:extLst>
                  </p:cNvPr>
                  <p:cNvGraphicFramePr>
                    <a:graphicFrameLocks noChangeAspect="1"/>
                  </p:cNvGraphicFramePr>
                  <p:nvPr>
                    <p:extLst>
                      <p:ext uri="{D42A27DB-BD31-4B8C-83A1-F6EECF244321}">
                        <p14:modId xmlns:p14="http://schemas.microsoft.com/office/powerpoint/2010/main" val="1845159928"/>
                      </p:ext>
                    </p:extLst>
                  </p:nvPr>
                </p:nvGraphicFramePr>
                <p:xfrm>
                  <a:off x="1776412" y="4597513"/>
                  <a:ext cx="296863" cy="479425"/>
                </p:xfrm>
                <a:graphic>
                  <a:graphicData uri="http://schemas.openxmlformats.org/presentationml/2006/ole">
                    <mc:AlternateContent xmlns:mc="http://schemas.openxmlformats.org/markup-compatibility/2006">
                      <mc:Choice xmlns:v="urn:schemas-microsoft-com:vml" Requires="v">
                        <p:oleObj spid="_x0000_s21572" name="Equation" r:id="rId8" imgW="139700" imgH="228600" progId="Equation.DSMT4">
                          <p:embed/>
                        </p:oleObj>
                      </mc:Choice>
                      <mc:Fallback>
                        <p:oleObj name="Equation" r:id="rId8" imgW="1397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6412" y="4597513"/>
                                <a:ext cx="2968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对象 6">
                    <a:extLst>
                      <a:ext uri="{FF2B5EF4-FFF2-40B4-BE49-F238E27FC236}">
                        <a16:creationId xmlns="" xmlns:a16="http://schemas.microsoft.com/office/drawing/2014/main" id="{288378A3-1A34-4FE4-868A-1A59FD5595C7}"/>
                      </a:ext>
                    </a:extLst>
                  </p:cNvPr>
                  <p:cNvGraphicFramePr>
                    <a:graphicFrameLocks noChangeAspect="1"/>
                  </p:cNvGraphicFramePr>
                  <p:nvPr>
                    <p:extLst>
                      <p:ext uri="{D42A27DB-BD31-4B8C-83A1-F6EECF244321}">
                        <p14:modId xmlns:p14="http://schemas.microsoft.com/office/powerpoint/2010/main" val="2187121185"/>
                      </p:ext>
                    </p:extLst>
                  </p:nvPr>
                </p:nvGraphicFramePr>
                <p:xfrm>
                  <a:off x="2309812" y="4698965"/>
                  <a:ext cx="320675" cy="379412"/>
                </p:xfrm>
                <a:graphic>
                  <a:graphicData uri="http://schemas.openxmlformats.org/presentationml/2006/ole">
                    <mc:AlternateContent xmlns:mc="http://schemas.openxmlformats.org/markup-compatibility/2006">
                      <mc:Choice xmlns:v="urn:schemas-microsoft-com:vml" Requires="v">
                        <p:oleObj spid="_x0000_s21573" name="Equation" r:id="rId10" imgW="190500" imgH="228600" progId="Equation.DSMT4">
                          <p:embed/>
                        </p:oleObj>
                      </mc:Choice>
                      <mc:Fallback>
                        <p:oleObj name="Equation" r:id="rId10" imgW="1905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09812" y="4698965"/>
                                <a:ext cx="32067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1" name="对象 10">
                  <a:extLst>
                    <a:ext uri="{FF2B5EF4-FFF2-40B4-BE49-F238E27FC236}">
                      <a16:creationId xmlns="" xmlns:a16="http://schemas.microsoft.com/office/drawing/2014/main" id="{FD48BAC1-C8DC-42C0-9D43-2B41B84532B2}"/>
                    </a:ext>
                  </a:extLst>
                </p:cNvPr>
                <p:cNvGraphicFramePr>
                  <a:graphicFrameLocks noChangeAspect="1"/>
                </p:cNvGraphicFramePr>
                <p:nvPr>
                  <p:extLst>
                    <p:ext uri="{D42A27DB-BD31-4B8C-83A1-F6EECF244321}">
                      <p14:modId xmlns:p14="http://schemas.microsoft.com/office/powerpoint/2010/main" val="3454869400"/>
                    </p:ext>
                  </p:extLst>
                </p:nvPr>
              </p:nvGraphicFramePr>
              <p:xfrm>
                <a:off x="5830888" y="5143500"/>
                <a:ext cx="488950" cy="481013"/>
              </p:xfrm>
              <a:graphic>
                <a:graphicData uri="http://schemas.openxmlformats.org/presentationml/2006/ole">
                  <mc:AlternateContent xmlns:mc="http://schemas.openxmlformats.org/markup-compatibility/2006">
                    <mc:Choice xmlns:v="urn:schemas-microsoft-com:vml" Requires="v">
                      <p:oleObj spid="_x0000_s21574" name="Equation" r:id="rId12" imgW="228600" imgH="228600" progId="Equation.DSMT4">
                        <p:embed/>
                      </p:oleObj>
                    </mc:Choice>
                    <mc:Fallback>
                      <p:oleObj name="Equation" r:id="rId12" imgW="2286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30888" y="5143500"/>
                              <a:ext cx="48895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对象 11">
                  <a:extLst>
                    <a:ext uri="{FF2B5EF4-FFF2-40B4-BE49-F238E27FC236}">
                      <a16:creationId xmlns="" xmlns:a16="http://schemas.microsoft.com/office/drawing/2014/main" id="{199AC009-1B60-4969-BA03-C92BC0401C12}"/>
                    </a:ext>
                  </a:extLst>
                </p:cNvPr>
                <p:cNvGraphicFramePr>
                  <a:graphicFrameLocks noChangeAspect="1"/>
                </p:cNvGraphicFramePr>
                <p:nvPr>
                  <p:extLst>
                    <p:ext uri="{D42A27DB-BD31-4B8C-83A1-F6EECF244321}">
                      <p14:modId xmlns:p14="http://schemas.microsoft.com/office/powerpoint/2010/main" val="2686954629"/>
                    </p:ext>
                  </p:extLst>
                </p:nvPr>
              </p:nvGraphicFramePr>
              <p:xfrm>
                <a:off x="6550025" y="5138637"/>
                <a:ext cx="296863" cy="479425"/>
              </p:xfrm>
              <a:graphic>
                <a:graphicData uri="http://schemas.openxmlformats.org/presentationml/2006/ole">
                  <mc:AlternateContent xmlns:mc="http://schemas.openxmlformats.org/markup-compatibility/2006">
                    <mc:Choice xmlns:v="urn:schemas-microsoft-com:vml" Requires="v">
                      <p:oleObj spid="_x0000_s21575" name="Equation" r:id="rId13" imgW="139700" imgH="228600" progId="Equation.DSMT4">
                        <p:embed/>
                      </p:oleObj>
                    </mc:Choice>
                    <mc:Fallback>
                      <p:oleObj name="Equation" r:id="rId13" imgW="139700" imgH="2286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0025" y="5138637"/>
                              <a:ext cx="2968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对象 12">
                  <a:extLst>
                    <a:ext uri="{FF2B5EF4-FFF2-40B4-BE49-F238E27FC236}">
                      <a16:creationId xmlns="" xmlns:a16="http://schemas.microsoft.com/office/drawing/2014/main" id="{6B3B222D-C8FE-4EE8-8B44-32B11764EE72}"/>
                    </a:ext>
                  </a:extLst>
                </p:cNvPr>
                <p:cNvGraphicFramePr>
                  <a:graphicFrameLocks noChangeAspect="1"/>
                </p:cNvGraphicFramePr>
                <p:nvPr>
                  <p:extLst>
                    <p:ext uri="{D42A27DB-BD31-4B8C-83A1-F6EECF244321}">
                      <p14:modId xmlns:p14="http://schemas.microsoft.com/office/powerpoint/2010/main" val="2801881050"/>
                    </p:ext>
                  </p:extLst>
                </p:nvPr>
              </p:nvGraphicFramePr>
              <p:xfrm>
                <a:off x="4775200" y="5118100"/>
                <a:ext cx="354013" cy="481013"/>
              </p:xfrm>
              <a:graphic>
                <a:graphicData uri="http://schemas.openxmlformats.org/presentationml/2006/ole">
                  <mc:AlternateContent xmlns:mc="http://schemas.openxmlformats.org/markup-compatibility/2006">
                    <mc:Choice xmlns:v="urn:schemas-microsoft-com:vml" Requires="v">
                      <p:oleObj spid="_x0000_s21576" name="Equation" r:id="rId14" imgW="165028" imgH="228501" progId="Equation.DSMT4">
                        <p:embed/>
                      </p:oleObj>
                    </mc:Choice>
                    <mc:Fallback>
                      <p:oleObj name="Equation" r:id="rId14" imgW="165028" imgH="228501"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75200" y="5118100"/>
                              <a:ext cx="35401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对象 13">
                  <a:extLst>
                    <a:ext uri="{FF2B5EF4-FFF2-40B4-BE49-F238E27FC236}">
                      <a16:creationId xmlns="" xmlns:a16="http://schemas.microsoft.com/office/drawing/2014/main" id="{C8614DBC-4992-4F13-B4C1-61516DCA0449}"/>
                    </a:ext>
                  </a:extLst>
                </p:cNvPr>
                <p:cNvGraphicFramePr>
                  <a:graphicFrameLocks noChangeAspect="1"/>
                </p:cNvGraphicFramePr>
                <p:nvPr>
                  <p:extLst>
                    <p:ext uri="{D42A27DB-BD31-4B8C-83A1-F6EECF244321}">
                      <p14:modId xmlns:p14="http://schemas.microsoft.com/office/powerpoint/2010/main" val="4177499326"/>
                    </p:ext>
                  </p:extLst>
                </p:nvPr>
              </p:nvGraphicFramePr>
              <p:xfrm>
                <a:off x="7113587" y="5195888"/>
                <a:ext cx="322262" cy="379412"/>
              </p:xfrm>
              <a:graphic>
                <a:graphicData uri="http://schemas.openxmlformats.org/presentationml/2006/ole">
                  <mc:AlternateContent xmlns:mc="http://schemas.openxmlformats.org/markup-compatibility/2006">
                    <mc:Choice xmlns:v="urn:schemas-microsoft-com:vml" Requires="v">
                      <p:oleObj spid="_x0000_s21577" name="Equation" r:id="rId16" imgW="190500" imgH="228600" progId="Equation.DSMT4">
                        <p:embed/>
                      </p:oleObj>
                    </mc:Choice>
                    <mc:Fallback>
                      <p:oleObj name="Equation" r:id="rId16" imgW="190500" imgH="2286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13587" y="5195888"/>
                              <a:ext cx="322262"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Box 18">
                  <a:extLst>
                    <a:ext uri="{FF2B5EF4-FFF2-40B4-BE49-F238E27FC236}">
                      <a16:creationId xmlns="" xmlns:a16="http://schemas.microsoft.com/office/drawing/2014/main" id="{05819C9C-F089-45AC-B0B2-896F8CFB20DE}"/>
                    </a:ext>
                  </a:extLst>
                </p:cNvPr>
                <p:cNvSpPr txBox="1">
                  <a:spLocks noChangeArrowheads="1"/>
                </p:cNvSpPr>
                <p:nvPr/>
              </p:nvSpPr>
              <p:spPr bwMode="auto">
                <a:xfrm>
                  <a:off x="327025" y="5848350"/>
                  <a:ext cx="4365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从    到   沿   测量的距离</a:t>
                  </a:r>
                </a:p>
              </p:txBody>
            </p:sp>
            <p:graphicFrame>
              <p:nvGraphicFramePr>
                <p:cNvPr id="16" name="对象 15">
                  <a:extLst>
                    <a:ext uri="{FF2B5EF4-FFF2-40B4-BE49-F238E27FC236}">
                      <a16:creationId xmlns="" xmlns:a16="http://schemas.microsoft.com/office/drawing/2014/main" id="{5BD2D2B5-AB62-41E1-9DEB-29343CE1937C}"/>
                    </a:ext>
                  </a:extLst>
                </p:cNvPr>
                <p:cNvGraphicFramePr>
                  <a:graphicFrameLocks noChangeAspect="1"/>
                </p:cNvGraphicFramePr>
                <p:nvPr>
                  <p:extLst>
                    <p:ext uri="{D42A27DB-BD31-4B8C-83A1-F6EECF244321}">
                      <p14:modId xmlns:p14="http://schemas.microsoft.com/office/powerpoint/2010/main" val="2887725547"/>
                    </p:ext>
                  </p:extLst>
                </p:nvPr>
              </p:nvGraphicFramePr>
              <p:xfrm>
                <a:off x="939800" y="5892800"/>
                <a:ext cx="476250" cy="382588"/>
              </p:xfrm>
              <a:graphic>
                <a:graphicData uri="http://schemas.openxmlformats.org/presentationml/2006/ole">
                  <mc:AlternateContent xmlns:mc="http://schemas.openxmlformats.org/markup-compatibility/2006">
                    <mc:Choice xmlns:v="urn:schemas-microsoft-com:vml" Requires="v">
                      <p:oleObj spid="_x0000_s21578" name="Equation" r:id="rId18" imgW="279400" imgH="228600" progId="Equation.DSMT4">
                        <p:embed/>
                      </p:oleObj>
                    </mc:Choice>
                    <mc:Fallback>
                      <p:oleObj name="Equation" r:id="rId18" imgW="279400" imgH="2286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39800" y="5892800"/>
                              <a:ext cx="47625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对象 16">
                  <a:extLst>
                    <a:ext uri="{FF2B5EF4-FFF2-40B4-BE49-F238E27FC236}">
                      <a16:creationId xmlns="" xmlns:a16="http://schemas.microsoft.com/office/drawing/2014/main" id="{4AAA015A-89C6-4911-92EC-38D05E7B256B}"/>
                    </a:ext>
                  </a:extLst>
                </p:cNvPr>
                <p:cNvGraphicFramePr>
                  <a:graphicFrameLocks noChangeAspect="1"/>
                </p:cNvGraphicFramePr>
                <p:nvPr>
                  <p:extLst>
                    <p:ext uri="{D42A27DB-BD31-4B8C-83A1-F6EECF244321}">
                      <p14:modId xmlns:p14="http://schemas.microsoft.com/office/powerpoint/2010/main" val="2452411848"/>
                    </p:ext>
                  </p:extLst>
                </p:nvPr>
              </p:nvGraphicFramePr>
              <p:xfrm>
                <a:off x="1607444" y="5881310"/>
                <a:ext cx="336550" cy="400050"/>
              </p:xfrm>
              <a:graphic>
                <a:graphicData uri="http://schemas.openxmlformats.org/presentationml/2006/ole">
                  <mc:AlternateContent xmlns:mc="http://schemas.openxmlformats.org/markup-compatibility/2006">
                    <mc:Choice xmlns:v="urn:schemas-microsoft-com:vml" Requires="v">
                      <p:oleObj spid="_x0000_s21579" name="Equation" r:id="rId20" imgW="190500" imgH="228600" progId="Equation.DSMT4">
                        <p:embed/>
                      </p:oleObj>
                    </mc:Choice>
                    <mc:Fallback>
                      <p:oleObj name="Equation" r:id="rId20" imgW="190500" imgH="2286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07444" y="5881310"/>
                              <a:ext cx="336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对象 17">
                  <a:extLst>
                    <a:ext uri="{FF2B5EF4-FFF2-40B4-BE49-F238E27FC236}">
                      <a16:creationId xmlns="" xmlns:a16="http://schemas.microsoft.com/office/drawing/2014/main" id="{88226119-8056-44D1-97DE-95DC83287D68}"/>
                    </a:ext>
                  </a:extLst>
                </p:cNvPr>
                <p:cNvGraphicFramePr>
                  <a:graphicFrameLocks noChangeAspect="1"/>
                </p:cNvGraphicFramePr>
                <p:nvPr>
                  <p:extLst>
                    <p:ext uri="{D42A27DB-BD31-4B8C-83A1-F6EECF244321}">
                      <p14:modId xmlns:p14="http://schemas.microsoft.com/office/powerpoint/2010/main" val="669182879"/>
                    </p:ext>
                  </p:extLst>
                </p:nvPr>
              </p:nvGraphicFramePr>
              <p:xfrm>
                <a:off x="74613" y="5808663"/>
                <a:ext cx="327025" cy="481012"/>
              </p:xfrm>
              <a:graphic>
                <a:graphicData uri="http://schemas.openxmlformats.org/presentationml/2006/ole">
                  <mc:AlternateContent xmlns:mc="http://schemas.openxmlformats.org/markup-compatibility/2006">
                    <mc:Choice xmlns:v="urn:schemas-microsoft-com:vml" Requires="v">
                      <p:oleObj spid="_x0000_s21580" name="Equation" r:id="rId22" imgW="152334" imgH="228501" progId="Equation.DSMT4">
                        <p:embed/>
                      </p:oleObj>
                    </mc:Choice>
                    <mc:Fallback>
                      <p:oleObj name="Equation" r:id="rId22" imgW="152334" imgH="228501"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4613" y="5808663"/>
                              <a:ext cx="32702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a:extLst>
                    <a:ext uri="{FF2B5EF4-FFF2-40B4-BE49-F238E27FC236}">
                      <a16:creationId xmlns="" xmlns:a16="http://schemas.microsoft.com/office/drawing/2014/main" id="{D53747D8-639B-474A-9F6A-62D1F0FB45ED}"/>
                    </a:ext>
                  </a:extLst>
                </p:cNvPr>
                <p:cNvGraphicFramePr>
                  <a:graphicFrameLocks noChangeAspect="1"/>
                </p:cNvGraphicFramePr>
                <p:nvPr>
                  <p:extLst>
                    <p:ext uri="{D42A27DB-BD31-4B8C-83A1-F6EECF244321}">
                      <p14:modId xmlns:p14="http://schemas.microsoft.com/office/powerpoint/2010/main" val="2345873050"/>
                    </p:ext>
                  </p:extLst>
                </p:nvPr>
              </p:nvGraphicFramePr>
              <p:xfrm>
                <a:off x="2123528" y="5943263"/>
                <a:ext cx="458788" cy="479425"/>
              </p:xfrm>
              <a:graphic>
                <a:graphicData uri="http://schemas.openxmlformats.org/presentationml/2006/ole">
                  <mc:AlternateContent xmlns:mc="http://schemas.openxmlformats.org/markup-compatibility/2006">
                    <mc:Choice xmlns:v="urn:schemas-microsoft-com:vml" Requires="v">
                      <p:oleObj spid="_x0000_s21581" name="Equation" r:id="rId24" imgW="215806" imgH="228501" progId="Equation.DSMT4">
                        <p:embed/>
                      </p:oleObj>
                    </mc:Choice>
                    <mc:Fallback>
                      <p:oleObj name="Equation" r:id="rId24" imgW="215806" imgH="228501"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23528" y="5943263"/>
                              <a:ext cx="4587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对象 19">
                  <a:extLst>
                    <a:ext uri="{FF2B5EF4-FFF2-40B4-BE49-F238E27FC236}">
                      <a16:creationId xmlns="" xmlns:a16="http://schemas.microsoft.com/office/drawing/2014/main" id="{203BE57B-02CB-47BE-B52C-4C273C1A40AB}"/>
                    </a:ext>
                  </a:extLst>
                </p:cNvPr>
                <p:cNvGraphicFramePr>
                  <a:graphicFrameLocks noChangeAspect="1"/>
                </p:cNvGraphicFramePr>
                <p:nvPr>
                  <p:extLst>
                    <p:ext uri="{D42A27DB-BD31-4B8C-83A1-F6EECF244321}">
                      <p14:modId xmlns:p14="http://schemas.microsoft.com/office/powerpoint/2010/main" val="1061580759"/>
                    </p:ext>
                  </p:extLst>
                </p:nvPr>
              </p:nvGraphicFramePr>
              <p:xfrm>
                <a:off x="5419725" y="5857875"/>
                <a:ext cx="477838" cy="382588"/>
              </p:xfrm>
              <a:graphic>
                <a:graphicData uri="http://schemas.openxmlformats.org/presentationml/2006/ole">
                  <mc:AlternateContent xmlns:mc="http://schemas.openxmlformats.org/markup-compatibility/2006">
                    <mc:Choice xmlns:v="urn:schemas-microsoft-com:vml" Requires="v">
                      <p:oleObj spid="_x0000_s21582" name="Equation" r:id="rId26" imgW="279400" imgH="228600" progId="Equation.DSMT4">
                        <p:embed/>
                      </p:oleObj>
                    </mc:Choice>
                    <mc:Fallback>
                      <p:oleObj name="Equation" r:id="rId26" imgW="279400" imgH="2286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19725" y="5857875"/>
                              <a:ext cx="47783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对象 20">
                  <a:extLst>
                    <a:ext uri="{FF2B5EF4-FFF2-40B4-BE49-F238E27FC236}">
                      <a16:creationId xmlns="" xmlns:a16="http://schemas.microsoft.com/office/drawing/2014/main" id="{62C2B4A6-87E6-4B6C-AAF8-2F6F53383F83}"/>
                    </a:ext>
                  </a:extLst>
                </p:cNvPr>
                <p:cNvGraphicFramePr>
                  <a:graphicFrameLocks noChangeAspect="1"/>
                </p:cNvGraphicFramePr>
                <p:nvPr>
                  <p:extLst>
                    <p:ext uri="{D42A27DB-BD31-4B8C-83A1-F6EECF244321}">
                      <p14:modId xmlns:p14="http://schemas.microsoft.com/office/powerpoint/2010/main" val="3277637252"/>
                    </p:ext>
                  </p:extLst>
                </p:nvPr>
              </p:nvGraphicFramePr>
              <p:xfrm>
                <a:off x="6075363" y="5881310"/>
                <a:ext cx="338137" cy="400050"/>
              </p:xfrm>
              <a:graphic>
                <a:graphicData uri="http://schemas.openxmlformats.org/presentationml/2006/ole">
                  <mc:AlternateContent xmlns:mc="http://schemas.openxmlformats.org/markup-compatibility/2006">
                    <mc:Choice xmlns:v="urn:schemas-microsoft-com:vml" Requires="v">
                      <p:oleObj spid="_x0000_s21583" name="Equation" r:id="rId27" imgW="190500" imgH="228600" progId="Equation.DSMT4">
                        <p:embed/>
                      </p:oleObj>
                    </mc:Choice>
                    <mc:Fallback>
                      <p:oleObj name="Equation" r:id="rId27" imgW="190500" imgH="2286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75363" y="5881310"/>
                              <a:ext cx="338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对象 21">
                  <a:extLst>
                    <a:ext uri="{FF2B5EF4-FFF2-40B4-BE49-F238E27FC236}">
                      <a16:creationId xmlns="" xmlns:a16="http://schemas.microsoft.com/office/drawing/2014/main" id="{06F578B0-07D9-40FC-AC94-201E9CFE6851}"/>
                    </a:ext>
                  </a:extLst>
                </p:cNvPr>
                <p:cNvGraphicFramePr>
                  <a:graphicFrameLocks noChangeAspect="1"/>
                </p:cNvGraphicFramePr>
                <p:nvPr>
                  <p:extLst>
                    <p:ext uri="{D42A27DB-BD31-4B8C-83A1-F6EECF244321}">
                      <p14:modId xmlns:p14="http://schemas.microsoft.com/office/powerpoint/2010/main" val="1604740737"/>
                    </p:ext>
                  </p:extLst>
                </p:nvPr>
              </p:nvGraphicFramePr>
              <p:xfrm>
                <a:off x="4484688" y="5784850"/>
                <a:ext cx="327025" cy="481013"/>
              </p:xfrm>
              <a:graphic>
                <a:graphicData uri="http://schemas.openxmlformats.org/presentationml/2006/ole">
                  <mc:AlternateContent xmlns:mc="http://schemas.openxmlformats.org/markup-compatibility/2006">
                    <mc:Choice xmlns:v="urn:schemas-microsoft-com:vml" Requires="v">
                      <p:oleObj spid="_x0000_s21584" name="Equation" r:id="rId28" imgW="152334" imgH="228501" progId="Equation.DSMT4">
                        <p:embed/>
                      </p:oleObj>
                    </mc:Choice>
                    <mc:Fallback>
                      <p:oleObj name="Equation" r:id="rId28" imgW="152334" imgH="228501" progId="Equation.DSMT4">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484688" y="5784850"/>
                              <a:ext cx="3270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对象 22">
                  <a:extLst>
                    <a:ext uri="{FF2B5EF4-FFF2-40B4-BE49-F238E27FC236}">
                      <a16:creationId xmlns="" xmlns:a16="http://schemas.microsoft.com/office/drawing/2014/main" id="{8F2F41BA-F6E9-4DEE-A983-83E424E445DB}"/>
                    </a:ext>
                  </a:extLst>
                </p:cNvPr>
                <p:cNvGraphicFramePr>
                  <a:graphicFrameLocks noChangeAspect="1"/>
                </p:cNvGraphicFramePr>
                <p:nvPr>
                  <p:extLst>
                    <p:ext uri="{D42A27DB-BD31-4B8C-83A1-F6EECF244321}">
                      <p14:modId xmlns:p14="http://schemas.microsoft.com/office/powerpoint/2010/main" val="2794947825"/>
                    </p:ext>
                  </p:extLst>
                </p:nvPr>
              </p:nvGraphicFramePr>
              <p:xfrm>
                <a:off x="6714085" y="5757661"/>
                <a:ext cx="458787" cy="479425"/>
              </p:xfrm>
              <a:graphic>
                <a:graphicData uri="http://schemas.openxmlformats.org/presentationml/2006/ole">
                  <mc:AlternateContent xmlns:mc="http://schemas.openxmlformats.org/markup-compatibility/2006">
                    <mc:Choice xmlns:v="urn:schemas-microsoft-com:vml" Requires="v">
                      <p:oleObj spid="_x0000_s21585" name="Equation" r:id="rId30" imgW="215806" imgH="228501" progId="Equation.DSMT4">
                        <p:embed/>
                      </p:oleObj>
                    </mc:Choice>
                    <mc:Fallback>
                      <p:oleObj name="Equation" r:id="rId30" imgW="215806" imgH="228501" progId="Equation.DSMT4">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714085" y="5757661"/>
                              <a:ext cx="4587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28" name="TextBox 18">
              <a:extLst>
                <a:ext uri="{FF2B5EF4-FFF2-40B4-BE49-F238E27FC236}">
                  <a16:creationId xmlns="" xmlns:a16="http://schemas.microsoft.com/office/drawing/2014/main" id="{05819C9C-F089-45AC-B0B2-896F8CFB20DE}"/>
                </a:ext>
              </a:extLst>
            </p:cNvPr>
            <p:cNvSpPr txBox="1">
              <a:spLocks noChangeArrowheads="1"/>
            </p:cNvSpPr>
            <p:nvPr/>
          </p:nvSpPr>
          <p:spPr bwMode="auto">
            <a:xfrm>
              <a:off x="2590364" y="6324434"/>
              <a:ext cx="1579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zh-CN" altLang="en-US" b="1" dirty="0" smtClean="0">
                  <a:solidFill>
                    <a:srgbClr val="000066"/>
                  </a:solidFill>
                  <a:latin typeface="华文楷体" panose="02010600040101010101" pitchFamily="2" charset="-122"/>
                  <a:ea typeface="华文楷体" panose="02010600040101010101" pitchFamily="2" charset="-122"/>
                </a:rPr>
                <a:t>连杆偏距</a:t>
              </a:r>
              <a:endParaRPr lang="zh-CN" altLang="en-US" b="1" dirty="0">
                <a:solidFill>
                  <a:srgbClr val="000066"/>
                </a:solidFill>
                <a:latin typeface="华文楷体" panose="02010600040101010101" pitchFamily="2" charset="-122"/>
                <a:ea typeface="华文楷体" panose="02010600040101010101" pitchFamily="2" charset="-122"/>
              </a:endParaRPr>
            </a:p>
          </p:txBody>
        </p:sp>
        <p:sp>
          <p:nvSpPr>
            <p:cNvPr id="29" name="TextBox 18">
              <a:extLst>
                <a:ext uri="{FF2B5EF4-FFF2-40B4-BE49-F238E27FC236}">
                  <a16:creationId xmlns="" xmlns:a16="http://schemas.microsoft.com/office/drawing/2014/main" id="{05819C9C-F089-45AC-B0B2-896F8CFB20DE}"/>
                </a:ext>
              </a:extLst>
            </p:cNvPr>
            <p:cNvSpPr txBox="1">
              <a:spLocks noChangeArrowheads="1"/>
            </p:cNvSpPr>
            <p:nvPr/>
          </p:nvSpPr>
          <p:spPr bwMode="auto">
            <a:xfrm>
              <a:off x="7340493" y="6300176"/>
              <a:ext cx="1579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r>
                <a:rPr lang="zh-CN" altLang="en-US" b="1" dirty="0" smtClean="0">
                  <a:solidFill>
                    <a:srgbClr val="000066"/>
                  </a:solidFill>
                  <a:latin typeface="华文楷体" panose="02010600040101010101" pitchFamily="2" charset="-122"/>
                  <a:ea typeface="华文楷体" panose="02010600040101010101" pitchFamily="2" charset="-122"/>
                </a:rPr>
                <a:t>关节角</a:t>
              </a:r>
              <a:endParaRPr lang="zh-CN" altLang="en-US" b="1" dirty="0">
                <a:solidFill>
                  <a:srgbClr val="000066"/>
                </a:solidFill>
                <a:latin typeface="华文楷体" panose="02010600040101010101" pitchFamily="2" charset="-122"/>
                <a:ea typeface="华文楷体" panose="02010600040101010101" pitchFamily="2" charset="-122"/>
              </a:endParaRPr>
            </a:p>
          </p:txBody>
        </p:sp>
      </p:grpSp>
    </p:spTree>
    <p:extLst>
      <p:ext uri="{BB962C8B-B14F-4D97-AF65-F5344CB8AC3E}">
        <p14:creationId xmlns:p14="http://schemas.microsoft.com/office/powerpoint/2010/main" val="2595394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
            <a:extLst>
              <a:ext uri="{FF2B5EF4-FFF2-40B4-BE49-F238E27FC236}">
                <a16:creationId xmlns="" xmlns:a16="http://schemas.microsoft.com/office/drawing/2014/main" id="{C100604F-6823-4717-B8A0-B43D2E91C942}"/>
              </a:ext>
            </a:extLst>
          </p:cNvPr>
          <p:cNvSpPr>
            <a:spLocks noChangeArrowheads="1"/>
          </p:cNvSpPr>
          <p:nvPr/>
        </p:nvSpPr>
        <p:spPr bwMode="auto">
          <a:xfrm>
            <a:off x="-22745" y="737362"/>
            <a:ext cx="8929688" cy="63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marL="0" indent="457200" algn="just">
              <a:lnSpc>
                <a:spcPct val="150000"/>
              </a:lnSpc>
            </a:pPr>
            <a:r>
              <a:rPr lang="en-US" altLang="zh-CN" sz="2800" b="1" dirty="0">
                <a:solidFill>
                  <a:srgbClr val="000066"/>
                </a:solidFill>
                <a:latin typeface="黑体" panose="02010609060101010101" pitchFamily="49" charset="-122"/>
                <a:ea typeface="黑体" panose="02010609060101010101" pitchFamily="49" charset="-122"/>
              </a:rPr>
              <a:t>X</a:t>
            </a:r>
            <a:r>
              <a:rPr lang="zh-CN" altLang="en-US" sz="2800" b="1" dirty="0">
                <a:solidFill>
                  <a:srgbClr val="000066"/>
                </a:solidFill>
                <a:latin typeface="黑体" panose="02010609060101010101" pitchFamily="49" charset="-122"/>
                <a:ea typeface="黑体" panose="02010609060101010101" pitchFamily="49" charset="-122"/>
              </a:rPr>
              <a:t>轴确定规则</a:t>
            </a:r>
            <a:r>
              <a:rPr lang="en-US" altLang="zh-CN" sz="2800" b="1" dirty="0">
                <a:solidFill>
                  <a:srgbClr val="000066"/>
                </a:solidFill>
                <a:latin typeface="黑体" panose="02010609060101010101" pitchFamily="49" charset="-122"/>
                <a:ea typeface="黑体" panose="02010609060101010101" pitchFamily="49" charset="-122"/>
              </a:rPr>
              <a:t>—</a:t>
            </a:r>
            <a:r>
              <a:rPr lang="zh-CN" altLang="en-US" sz="2800" b="1" dirty="0">
                <a:solidFill>
                  <a:srgbClr val="000066"/>
                </a:solidFill>
                <a:latin typeface="黑体" panose="02010609060101010101" pitchFamily="49" charset="-122"/>
                <a:ea typeface="黑体" panose="02010609060101010101" pitchFamily="49" charset="-122"/>
              </a:rPr>
              <a:t>三种情况总结</a:t>
            </a:r>
            <a:endParaRPr lang="en-US" altLang="zh-CN" sz="2800" b="1" dirty="0">
              <a:solidFill>
                <a:srgbClr val="000066"/>
              </a:solidFill>
              <a:latin typeface="黑体" panose="02010609060101010101" pitchFamily="49" charset="-122"/>
              <a:ea typeface="黑体" panose="02010609060101010101" pitchFamily="49" charset="-122"/>
            </a:endParaRPr>
          </a:p>
        </p:txBody>
      </p:sp>
      <p:sp>
        <p:nvSpPr>
          <p:cNvPr id="7" name="矩形 6">
            <a:extLst>
              <a:ext uri="{FF2B5EF4-FFF2-40B4-BE49-F238E27FC236}">
                <a16:creationId xmlns="" xmlns:a16="http://schemas.microsoft.com/office/drawing/2014/main" id="{69ED30BA-87B3-4577-8054-6C1763D99708}"/>
              </a:ext>
            </a:extLst>
          </p:cNvPr>
          <p:cNvSpPr/>
          <p:nvPr/>
        </p:nvSpPr>
        <p:spPr>
          <a:xfrm>
            <a:off x="322669" y="1645568"/>
            <a:ext cx="8400783" cy="2809552"/>
          </a:xfrm>
          <a:prstGeom prst="rect">
            <a:avLst/>
          </a:prstGeom>
        </p:spPr>
        <p:txBody>
          <a:bodyPr wrap="square">
            <a:spAutoFit/>
          </a:bodyPr>
          <a:lstStyle/>
          <a:p>
            <a:pPr marL="342900" indent="-342900">
              <a:lnSpc>
                <a:spcPct val="150000"/>
              </a:lnSpc>
              <a:buFont typeface="Wingdings" panose="05000000000000000000" pitchFamily="2" charset="2"/>
              <a:buChar char="u"/>
              <a:defRPr/>
            </a:pPr>
            <a:r>
              <a:rPr lang="zh-CN" altLang="en-US" b="1" dirty="0">
                <a:solidFill>
                  <a:srgbClr val="FF0000"/>
                </a:solidFill>
                <a:latin typeface="华文楷体" panose="02010600040101010101" pitchFamily="2" charset="-122"/>
                <a:ea typeface="华文楷体" panose="02010600040101010101" pitchFamily="2" charset="-122"/>
              </a:rPr>
              <a:t>情况</a:t>
            </a:r>
            <a:r>
              <a:rPr lang="en-US" altLang="zh-CN" b="1" dirty="0">
                <a:solidFill>
                  <a:srgbClr val="FF0000"/>
                </a:solidFill>
                <a:latin typeface="华文楷体" panose="02010600040101010101" pitchFamily="2" charset="-122"/>
                <a:ea typeface="华文楷体" panose="02010600040101010101" pitchFamily="2" charset="-122"/>
              </a:rPr>
              <a:t>1</a:t>
            </a:r>
            <a:r>
              <a:rPr lang="zh-CN" altLang="en-US" b="1" dirty="0">
                <a:solidFill>
                  <a:srgbClr val="FF0000"/>
                </a:solidFill>
                <a:latin typeface="华文楷体" panose="02010600040101010101" pitchFamily="2" charset="-122"/>
                <a:ea typeface="华文楷体" panose="02010600040101010101" pitchFamily="2" charset="-122"/>
              </a:rPr>
              <a:t>：</a:t>
            </a:r>
            <a:r>
              <a:rPr lang="en-US" altLang="zh-CN" b="1" dirty="0">
                <a:solidFill>
                  <a:srgbClr val="FF0000"/>
                </a:solidFill>
                <a:latin typeface="华文楷体" panose="02010600040101010101" pitchFamily="2" charset="-122"/>
                <a:ea typeface="华文楷体" panose="02010600040101010101" pitchFamily="2" charset="-122"/>
              </a:rPr>
              <a:t> </a:t>
            </a:r>
            <a:r>
              <a:rPr lang="zh-CN" altLang="en-US" b="1" dirty="0">
                <a:solidFill>
                  <a:srgbClr val="000066"/>
                </a:solidFill>
                <a:latin typeface="华文楷体" panose="02010600040101010101" pitchFamily="2" charset="-122"/>
                <a:ea typeface="华文楷体" panose="02010600040101010101" pitchFamily="2" charset="-122"/>
              </a:rPr>
              <a:t>两关节</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轴既不平行也不相交。取两</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轴公垂线方向作为</a:t>
            </a:r>
            <a:r>
              <a:rPr lang="en-US" altLang="zh-CN" b="1" dirty="0">
                <a:solidFill>
                  <a:srgbClr val="000066"/>
                </a:solidFill>
                <a:latin typeface="华文楷体" panose="02010600040101010101" pitchFamily="2" charset="-122"/>
                <a:ea typeface="华文楷体" panose="02010600040101010101" pitchFamily="2" charset="-122"/>
              </a:rPr>
              <a:t>X</a:t>
            </a:r>
            <a:r>
              <a:rPr lang="zh-CN" altLang="en-US" b="1" dirty="0">
                <a:solidFill>
                  <a:srgbClr val="000066"/>
                </a:solidFill>
                <a:latin typeface="华文楷体" panose="02010600040101010101" pitchFamily="2" charset="-122"/>
                <a:ea typeface="华文楷体" panose="02010600040101010101" pitchFamily="2" charset="-122"/>
              </a:rPr>
              <a:t>轴方向，命名规则同</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a:t>
            </a:r>
            <a:endParaRPr lang="en-US" altLang="zh-CN"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b="1" dirty="0">
                <a:solidFill>
                  <a:srgbClr val="FF0000"/>
                </a:solidFill>
                <a:latin typeface="华文楷体" panose="02010600040101010101" pitchFamily="2" charset="-122"/>
                <a:ea typeface="华文楷体" panose="02010600040101010101" pitchFamily="2" charset="-122"/>
              </a:rPr>
              <a:t>情况</a:t>
            </a:r>
            <a:r>
              <a:rPr lang="en-US" altLang="zh-CN" b="1" dirty="0">
                <a:solidFill>
                  <a:srgbClr val="FF0000"/>
                </a:solidFill>
                <a:latin typeface="华文楷体" panose="02010600040101010101" pitchFamily="2" charset="-122"/>
                <a:ea typeface="华文楷体" panose="02010600040101010101" pitchFamily="2" charset="-122"/>
              </a:rPr>
              <a:t>2</a:t>
            </a:r>
            <a:r>
              <a:rPr lang="zh-CN" altLang="en-US" b="1" dirty="0">
                <a:solidFill>
                  <a:srgbClr val="FF0000"/>
                </a:solidFill>
                <a:latin typeface="华文楷体" panose="02010600040101010101" pitchFamily="2" charset="-122"/>
                <a:ea typeface="华文楷体" panose="02010600040101010101" pitchFamily="2" charset="-122"/>
              </a:rPr>
              <a:t>： </a:t>
            </a:r>
            <a:r>
              <a:rPr lang="zh-CN" altLang="en-US" b="1" dirty="0">
                <a:solidFill>
                  <a:srgbClr val="000066"/>
                </a:solidFill>
                <a:latin typeface="华文楷体" panose="02010600040101010101" pitchFamily="2" charset="-122"/>
                <a:ea typeface="华文楷体" panose="02010600040101010101" pitchFamily="2" charset="-122"/>
              </a:rPr>
              <a:t>两关节</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轴平行。此时，两</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轴之间有无数条公垂线，可挑选与前一关节的公垂线共线的一条公垂线。</a:t>
            </a:r>
            <a:endParaRPr lang="en-US" altLang="zh-CN" b="1" dirty="0">
              <a:solidFill>
                <a:srgbClr val="000066"/>
              </a:solidFill>
              <a:latin typeface="华文楷体" panose="02010600040101010101" pitchFamily="2" charset="-122"/>
              <a:ea typeface="华文楷体" panose="02010600040101010101" pitchFamily="2" charset="-122"/>
            </a:endParaRPr>
          </a:p>
          <a:p>
            <a:pPr marL="342900" indent="-342900">
              <a:lnSpc>
                <a:spcPct val="150000"/>
              </a:lnSpc>
              <a:buFont typeface="Wingdings" panose="05000000000000000000" pitchFamily="2" charset="2"/>
              <a:buChar char="u"/>
              <a:defRPr/>
            </a:pPr>
            <a:r>
              <a:rPr lang="zh-CN" altLang="en-US" b="1" dirty="0">
                <a:solidFill>
                  <a:srgbClr val="FF0000"/>
                </a:solidFill>
                <a:latin typeface="华文楷体" panose="02010600040101010101" pitchFamily="2" charset="-122"/>
                <a:ea typeface="华文楷体" panose="02010600040101010101" pitchFamily="2" charset="-122"/>
              </a:rPr>
              <a:t>情况</a:t>
            </a:r>
            <a:r>
              <a:rPr lang="en-US" altLang="zh-CN" b="1" dirty="0">
                <a:solidFill>
                  <a:srgbClr val="FF0000"/>
                </a:solidFill>
                <a:latin typeface="华文楷体" panose="02010600040101010101" pitchFamily="2" charset="-122"/>
                <a:ea typeface="华文楷体" panose="02010600040101010101" pitchFamily="2" charset="-122"/>
              </a:rPr>
              <a:t>3</a:t>
            </a:r>
            <a:r>
              <a:rPr lang="zh-CN" altLang="en-US" b="1" dirty="0">
                <a:solidFill>
                  <a:srgbClr val="FF0000"/>
                </a:solidFill>
                <a:latin typeface="华文楷体" panose="02010600040101010101" pitchFamily="2" charset="-122"/>
                <a:ea typeface="华文楷体" panose="02010600040101010101" pitchFamily="2" charset="-122"/>
              </a:rPr>
              <a:t>： </a:t>
            </a:r>
            <a:r>
              <a:rPr lang="zh-CN" altLang="en-US" b="1" dirty="0">
                <a:solidFill>
                  <a:srgbClr val="000066"/>
                </a:solidFill>
                <a:latin typeface="华文楷体" panose="02010600040101010101" pitchFamily="2" charset="-122"/>
                <a:ea typeface="华文楷体" panose="02010600040101010101" pitchFamily="2" charset="-122"/>
              </a:rPr>
              <a:t>两关节</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轴相交。取两条</a:t>
            </a:r>
            <a:r>
              <a:rPr lang="en-US" altLang="zh-CN" b="1" dirty="0">
                <a:solidFill>
                  <a:srgbClr val="000066"/>
                </a:solidFill>
                <a:latin typeface="华文楷体" panose="02010600040101010101" pitchFamily="2" charset="-122"/>
                <a:ea typeface="华文楷体" panose="02010600040101010101" pitchFamily="2" charset="-122"/>
              </a:rPr>
              <a:t>Z</a:t>
            </a:r>
            <a:r>
              <a:rPr lang="zh-CN" altLang="en-US" b="1" dirty="0">
                <a:solidFill>
                  <a:srgbClr val="000066"/>
                </a:solidFill>
                <a:latin typeface="华文楷体" panose="02010600040101010101" pitchFamily="2" charset="-122"/>
                <a:ea typeface="华文楷体" panose="02010600040101010101" pitchFamily="2" charset="-122"/>
              </a:rPr>
              <a:t>轴的叉积方向作为</a:t>
            </a:r>
            <a:r>
              <a:rPr lang="en-US" altLang="zh-CN" b="1" dirty="0">
                <a:solidFill>
                  <a:srgbClr val="000066"/>
                </a:solidFill>
                <a:latin typeface="华文楷体" panose="02010600040101010101" pitchFamily="2" charset="-122"/>
                <a:ea typeface="华文楷体" panose="02010600040101010101" pitchFamily="2" charset="-122"/>
              </a:rPr>
              <a:t>X</a:t>
            </a:r>
            <a:r>
              <a:rPr lang="zh-CN" altLang="en-US" b="1" dirty="0">
                <a:solidFill>
                  <a:srgbClr val="000066"/>
                </a:solidFill>
                <a:latin typeface="华文楷体" panose="02010600040101010101" pitchFamily="2" charset="-122"/>
                <a:ea typeface="华文楷体" panose="02010600040101010101" pitchFamily="2" charset="-122"/>
              </a:rPr>
              <a:t>轴。</a:t>
            </a:r>
            <a:endParaRPr lang="en-US" altLang="zh-CN" b="1" dirty="0">
              <a:solidFill>
                <a:srgbClr val="000066"/>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288419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2" descr="https://img-blog.csdnimg.cn/c9121e5b521a48b9896a5af190760409.png"/>
          <p:cNvPicPr>
            <a:picLocks noChangeAspect="1" noChangeArrowheads="1"/>
          </p:cNvPicPr>
          <p:nvPr/>
        </p:nvPicPr>
        <p:blipFill rotWithShape="1">
          <a:blip r:embed="rId2">
            <a:extLst>
              <a:ext uri="{28A0092B-C50C-407E-A947-70E740481C1C}">
                <a14:useLocalDpi xmlns:a14="http://schemas.microsoft.com/office/drawing/2010/main" val="0"/>
              </a:ext>
            </a:extLst>
          </a:blip>
          <a:srcRect t="13870" r="52116" b="18631"/>
          <a:stretch/>
        </p:blipFill>
        <p:spPr bwMode="auto">
          <a:xfrm>
            <a:off x="1147540" y="3676493"/>
            <a:ext cx="2986414" cy="1856556"/>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1">
            <a:extLst>
              <a:ext uri="{FF2B5EF4-FFF2-40B4-BE49-F238E27FC236}">
                <a16:creationId xmlns="" xmlns:a16="http://schemas.microsoft.com/office/drawing/2014/main" id="{EE2F2CDC-A2E7-4269-8952-0CD6F58D3F6B}"/>
              </a:ext>
            </a:extLst>
          </p:cNvPr>
          <p:cNvSpPr>
            <a:spLocks noChangeArrowheads="1"/>
          </p:cNvSpPr>
          <p:nvPr/>
        </p:nvSpPr>
        <p:spPr bwMode="auto">
          <a:xfrm>
            <a:off x="1" y="403753"/>
            <a:ext cx="2656936" cy="553998"/>
          </a:xfrm>
          <a:prstGeom prst="rect">
            <a:avLst/>
          </a:prstGeom>
          <a:noFill/>
          <a:ln>
            <a:noFill/>
          </a:ln>
        </p:spPr>
        <p:txBody>
          <a:bodyPr wrap="square">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3</a:t>
            </a:r>
            <a:r>
              <a:rPr lang="zh-CN" altLang="en-US" b="1" dirty="0">
                <a:solidFill>
                  <a:srgbClr val="000066"/>
                </a:solidFill>
                <a:latin typeface="华文楷体" panose="02010600040101010101" pitchFamily="2" charset="-122"/>
                <a:ea typeface="华文楷体" panose="02010600040101010101" pitchFamily="2" charset="-122"/>
              </a:rPr>
              <a:t>）连杆变换矩阵</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19476" name="Picture 20" descr="https://img-blog.csdnimg.cn/c9ee48f50c104a3b90cae23b55cd0c9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9458"/>
          <a:stretch/>
        </p:blipFill>
        <p:spPr bwMode="auto">
          <a:xfrm>
            <a:off x="1261997" y="2358244"/>
            <a:ext cx="2732034" cy="1583702"/>
          </a:xfrm>
          <a:prstGeom prst="rect">
            <a:avLst/>
          </a:prstGeom>
          <a:noFill/>
          <a:extLst>
            <a:ext uri="{909E8E84-426E-40DD-AFC4-6F175D3DCCD1}">
              <a14:hiddenFill xmlns:a14="http://schemas.microsoft.com/office/drawing/2010/main">
                <a:solidFill>
                  <a:srgbClr val="FFFFFF"/>
                </a:solidFill>
              </a14:hiddenFill>
            </a:ext>
          </a:extLst>
        </p:spPr>
      </p:pic>
      <p:pic>
        <p:nvPicPr>
          <p:cNvPr id="19478" name="Picture 22" descr="https://img-blog.csdnimg.cn/c9121e5b521a48b9896a5af190760409.png"/>
          <p:cNvPicPr>
            <a:picLocks noChangeAspect="1" noChangeArrowheads="1"/>
          </p:cNvPicPr>
          <p:nvPr/>
        </p:nvPicPr>
        <p:blipFill rotWithShape="1">
          <a:blip r:embed="rId2">
            <a:extLst>
              <a:ext uri="{28A0092B-C50C-407E-A947-70E740481C1C}">
                <a14:useLocalDpi xmlns:a14="http://schemas.microsoft.com/office/drawing/2010/main" val="0"/>
              </a:ext>
            </a:extLst>
          </a:blip>
          <a:srcRect l="1" t="85246" r="62333" b="2"/>
          <a:stretch/>
        </p:blipFill>
        <p:spPr bwMode="auto">
          <a:xfrm>
            <a:off x="715004" y="5897172"/>
            <a:ext cx="3279027" cy="828711"/>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a:stretch>
            <a:fillRect/>
          </a:stretch>
        </p:blipFill>
        <p:spPr>
          <a:xfrm>
            <a:off x="1328469" y="839342"/>
            <a:ext cx="2744808" cy="1493595"/>
          </a:xfrm>
          <a:prstGeom prst="rect">
            <a:avLst/>
          </a:prstGeom>
        </p:spPr>
      </p:pic>
      <p:pic>
        <p:nvPicPr>
          <p:cNvPr id="6" name="图片 5"/>
          <p:cNvPicPr>
            <a:picLocks noChangeAspect="1"/>
          </p:cNvPicPr>
          <p:nvPr/>
        </p:nvPicPr>
        <p:blipFill>
          <a:blip r:embed="rId5"/>
          <a:stretch>
            <a:fillRect/>
          </a:stretch>
        </p:blipFill>
        <p:spPr>
          <a:xfrm>
            <a:off x="4867759" y="798376"/>
            <a:ext cx="2869075" cy="1477018"/>
          </a:xfrm>
          <a:prstGeom prst="rect">
            <a:avLst/>
          </a:prstGeom>
        </p:spPr>
      </p:pic>
      <p:pic>
        <p:nvPicPr>
          <p:cNvPr id="7" name="图片 6"/>
          <p:cNvPicPr>
            <a:picLocks noChangeAspect="1"/>
          </p:cNvPicPr>
          <p:nvPr/>
        </p:nvPicPr>
        <p:blipFill>
          <a:blip r:embed="rId6"/>
          <a:stretch>
            <a:fillRect/>
          </a:stretch>
        </p:blipFill>
        <p:spPr>
          <a:xfrm>
            <a:off x="591913" y="5587836"/>
            <a:ext cx="3542041" cy="299327"/>
          </a:xfrm>
          <a:prstGeom prst="rect">
            <a:avLst/>
          </a:prstGeom>
        </p:spPr>
      </p:pic>
      <p:pic>
        <p:nvPicPr>
          <p:cNvPr id="8" name="图片 7"/>
          <p:cNvPicPr>
            <a:picLocks noChangeAspect="1"/>
          </p:cNvPicPr>
          <p:nvPr/>
        </p:nvPicPr>
        <p:blipFill>
          <a:blip r:embed="rId7"/>
          <a:stretch>
            <a:fillRect/>
          </a:stretch>
        </p:blipFill>
        <p:spPr>
          <a:xfrm>
            <a:off x="4872574" y="5585998"/>
            <a:ext cx="4126127" cy="293308"/>
          </a:xfrm>
          <a:prstGeom prst="rect">
            <a:avLst/>
          </a:prstGeom>
        </p:spPr>
      </p:pic>
      <p:sp>
        <p:nvSpPr>
          <p:cNvPr id="10" name="矩形 1">
            <a:extLst>
              <a:ext uri="{FF2B5EF4-FFF2-40B4-BE49-F238E27FC236}">
                <a16:creationId xmlns="" xmlns:a16="http://schemas.microsoft.com/office/drawing/2014/main" id="{EE2F2CDC-A2E7-4269-8952-0CD6F58D3F6B}"/>
              </a:ext>
            </a:extLst>
          </p:cNvPr>
          <p:cNvSpPr>
            <a:spLocks noChangeArrowheads="1"/>
          </p:cNvSpPr>
          <p:nvPr/>
        </p:nvSpPr>
        <p:spPr bwMode="auto">
          <a:xfrm>
            <a:off x="266569" y="2795277"/>
            <a:ext cx="995428" cy="900246"/>
          </a:xfrm>
          <a:prstGeom prst="rect">
            <a:avLst/>
          </a:prstGeom>
          <a:noFill/>
          <a:ln>
            <a:noFill/>
          </a:ln>
        </p:spPr>
        <p:txBody>
          <a:bodyPr wrap="square">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zh-CN" altLang="en-US" sz="1400" b="1" dirty="0" smtClean="0">
                <a:solidFill>
                  <a:srgbClr val="000066"/>
                </a:solidFill>
                <a:latin typeface="华文楷体" panose="02010600040101010101" pitchFamily="2" charset="-122"/>
                <a:ea typeface="华文楷体" panose="02010600040101010101" pitchFamily="2" charset="-122"/>
              </a:rPr>
              <a:t>坐标系建在连杆的</a:t>
            </a:r>
            <a:r>
              <a:rPr lang="zh-CN" altLang="en-US" sz="1400" b="1" dirty="0" smtClean="0">
                <a:solidFill>
                  <a:srgbClr val="FF0000"/>
                </a:solidFill>
                <a:latin typeface="华文楷体" panose="02010600040101010101" pitchFamily="2" charset="-122"/>
                <a:ea typeface="华文楷体" panose="02010600040101010101" pitchFamily="2" charset="-122"/>
              </a:rPr>
              <a:t>远端</a:t>
            </a:r>
            <a:endParaRPr lang="en-US" altLang="zh-CN" sz="1400" b="1" dirty="0">
              <a:solidFill>
                <a:srgbClr val="FF0000"/>
              </a:solidFill>
              <a:latin typeface="华文楷体" panose="02010600040101010101" pitchFamily="2" charset="-122"/>
              <a:ea typeface="华文楷体" panose="02010600040101010101" pitchFamily="2" charset="-122"/>
            </a:endParaRPr>
          </a:p>
        </p:txBody>
      </p:sp>
      <p:sp>
        <p:nvSpPr>
          <p:cNvPr id="11" name="矩形 1">
            <a:extLst>
              <a:ext uri="{FF2B5EF4-FFF2-40B4-BE49-F238E27FC236}">
                <a16:creationId xmlns="" xmlns:a16="http://schemas.microsoft.com/office/drawing/2014/main" id="{EE2F2CDC-A2E7-4269-8952-0CD6F58D3F6B}"/>
              </a:ext>
            </a:extLst>
          </p:cNvPr>
          <p:cNvSpPr>
            <a:spLocks noChangeArrowheads="1"/>
          </p:cNvSpPr>
          <p:nvPr/>
        </p:nvSpPr>
        <p:spPr bwMode="auto">
          <a:xfrm>
            <a:off x="7625715" y="2795277"/>
            <a:ext cx="970534" cy="900246"/>
          </a:xfrm>
          <a:prstGeom prst="rect">
            <a:avLst/>
          </a:prstGeom>
          <a:noFill/>
          <a:ln>
            <a:noFill/>
          </a:ln>
        </p:spPr>
        <p:txBody>
          <a:bodyPr wrap="square">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zh-CN" altLang="en-US" sz="1400" b="1" dirty="0" smtClean="0">
                <a:solidFill>
                  <a:srgbClr val="000066"/>
                </a:solidFill>
                <a:latin typeface="华文楷体" panose="02010600040101010101" pitchFamily="2" charset="-122"/>
                <a:ea typeface="华文楷体" panose="02010600040101010101" pitchFamily="2" charset="-122"/>
              </a:rPr>
              <a:t>坐标系建在连杆的</a:t>
            </a:r>
            <a:r>
              <a:rPr lang="zh-CN" altLang="en-US" sz="1400" b="1" dirty="0" smtClean="0">
                <a:solidFill>
                  <a:srgbClr val="FF0000"/>
                </a:solidFill>
                <a:latin typeface="华文楷体" panose="02010600040101010101" pitchFamily="2" charset="-122"/>
                <a:ea typeface="华文楷体" panose="02010600040101010101" pitchFamily="2" charset="-122"/>
              </a:rPr>
              <a:t>近端</a:t>
            </a:r>
            <a:endParaRPr lang="en-US" altLang="zh-CN" sz="1400" b="1" dirty="0">
              <a:solidFill>
                <a:srgbClr val="FF0000"/>
              </a:solidFill>
              <a:latin typeface="华文楷体" panose="02010600040101010101" pitchFamily="2" charset="-122"/>
              <a:ea typeface="华文楷体" panose="02010600040101010101" pitchFamily="2" charset="-122"/>
            </a:endParaRPr>
          </a:p>
        </p:txBody>
      </p:sp>
      <p:pic>
        <p:nvPicPr>
          <p:cNvPr id="12" name="Picture 20" descr="https://img-blog.csdnimg.cn/c9ee48f50c104a3b90cae23b55cd0c9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028"/>
          <a:stretch/>
        </p:blipFill>
        <p:spPr bwMode="auto">
          <a:xfrm>
            <a:off x="5032756" y="2275394"/>
            <a:ext cx="2592959" cy="15837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2" descr="https://img-blog.csdnimg.cn/c9121e5b521a48b9896a5af190760409.png"/>
          <p:cNvPicPr>
            <a:picLocks noChangeAspect="1" noChangeArrowheads="1"/>
          </p:cNvPicPr>
          <p:nvPr/>
        </p:nvPicPr>
        <p:blipFill rotWithShape="1">
          <a:blip r:embed="rId2">
            <a:extLst>
              <a:ext uri="{28A0092B-C50C-407E-A947-70E740481C1C}">
                <a14:useLocalDpi xmlns:a14="http://schemas.microsoft.com/office/drawing/2010/main" val="0"/>
              </a:ext>
            </a:extLst>
          </a:blip>
          <a:srcRect l="49109" t="13870" b="18631"/>
          <a:stretch/>
        </p:blipFill>
        <p:spPr bwMode="auto">
          <a:xfrm>
            <a:off x="5014925" y="3908974"/>
            <a:ext cx="3050773" cy="17845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2" descr="https://img-blog.csdnimg.cn/c9121e5b521a48b9896a5af190760409.png"/>
          <p:cNvPicPr>
            <a:picLocks noChangeAspect="1" noChangeArrowheads="1"/>
          </p:cNvPicPr>
          <p:nvPr/>
        </p:nvPicPr>
        <p:blipFill rotWithShape="1">
          <a:blip r:embed="rId2">
            <a:extLst>
              <a:ext uri="{28A0092B-C50C-407E-A947-70E740481C1C}">
                <a14:useLocalDpi xmlns:a14="http://schemas.microsoft.com/office/drawing/2010/main" val="0"/>
              </a:ext>
            </a:extLst>
          </a:blip>
          <a:srcRect l="50813" t="82997"/>
          <a:stretch/>
        </p:blipFill>
        <p:spPr bwMode="auto">
          <a:xfrm>
            <a:off x="4687294" y="5897172"/>
            <a:ext cx="4311407" cy="82871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bwMode="auto">
          <a:xfrm>
            <a:off x="4485736" y="839342"/>
            <a:ext cx="34506" cy="5886541"/>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8119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a:extLst>
              <a:ext uri="{FF2B5EF4-FFF2-40B4-BE49-F238E27FC236}">
                <a16:creationId xmlns="" xmlns:a16="http://schemas.microsoft.com/office/drawing/2014/main" id="{EE2F2CDC-A2E7-4269-8952-0CD6F58D3F6B}"/>
              </a:ext>
            </a:extLst>
          </p:cNvPr>
          <p:cNvSpPr>
            <a:spLocks noChangeArrowheads="1"/>
          </p:cNvSpPr>
          <p:nvPr/>
        </p:nvSpPr>
        <p:spPr bwMode="auto">
          <a:xfrm>
            <a:off x="63922" y="516902"/>
            <a:ext cx="8929687" cy="524311"/>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4</a:t>
            </a:r>
            <a:r>
              <a:rPr lang="zh-CN" altLang="en-US" b="1" dirty="0">
                <a:solidFill>
                  <a:srgbClr val="000066"/>
                </a:solidFill>
                <a:latin typeface="华文楷体" panose="02010600040101010101" pitchFamily="2" charset="-122"/>
                <a:ea typeface="华文楷体" panose="02010600040101010101" pitchFamily="2" charset="-122"/>
              </a:rPr>
              <a:t>）工程案例分析</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建立下列四轴码垛机械臂运动学模型</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67" name="图片 6">
            <a:extLst>
              <a:ext uri="{FF2B5EF4-FFF2-40B4-BE49-F238E27FC236}">
                <a16:creationId xmlns="" xmlns:a16="http://schemas.microsoft.com/office/drawing/2014/main" id="{EBABDEE2-0884-40E8-A17F-9FE2F1A7B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620" y="1846966"/>
            <a:ext cx="3138753" cy="3759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 name="组合 102">
            <a:extLst>
              <a:ext uri="{FF2B5EF4-FFF2-40B4-BE49-F238E27FC236}">
                <a16:creationId xmlns="" xmlns:a16="http://schemas.microsoft.com/office/drawing/2014/main" id="{E782A590-6A47-49AD-9507-002DE9B644D3}"/>
              </a:ext>
            </a:extLst>
          </p:cNvPr>
          <p:cNvGrpSpPr/>
          <p:nvPr/>
        </p:nvGrpSpPr>
        <p:grpSpPr>
          <a:xfrm>
            <a:off x="4318841" y="1890713"/>
            <a:ext cx="4255247" cy="3744381"/>
            <a:chOff x="4318841" y="1890713"/>
            <a:chExt cx="4255247" cy="3744381"/>
          </a:xfrm>
        </p:grpSpPr>
        <p:pic>
          <p:nvPicPr>
            <p:cNvPr id="17410" name="Picture 2" descr="jihuiu">
              <a:extLst>
                <a:ext uri="{FF2B5EF4-FFF2-40B4-BE49-F238E27FC236}">
                  <a16:creationId xmlns="" xmlns:a16="http://schemas.microsoft.com/office/drawing/2014/main" id="{B9DD5D78-27B8-40A2-B9A7-E60205C5E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841" y="1940982"/>
              <a:ext cx="3932329"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 name="直接箭头连接符 70">
              <a:extLst>
                <a:ext uri="{FF2B5EF4-FFF2-40B4-BE49-F238E27FC236}">
                  <a16:creationId xmlns="" xmlns:a16="http://schemas.microsoft.com/office/drawing/2014/main" id="{D3BB9B2A-D891-4C0C-A7A7-C0232CAD4927}"/>
                </a:ext>
              </a:extLst>
            </p:cNvPr>
            <p:cNvCxnSpPr/>
            <p:nvPr/>
          </p:nvCxnSpPr>
          <p:spPr>
            <a:xfrm flipV="1">
              <a:off x="5398361" y="5015343"/>
              <a:ext cx="0" cy="382017"/>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 xmlns:a16="http://schemas.microsoft.com/office/drawing/2014/main" id="{49C9BA6E-D61C-4389-940D-E7FA9146F847}"/>
                </a:ext>
              </a:extLst>
            </p:cNvPr>
            <p:cNvCxnSpPr/>
            <p:nvPr/>
          </p:nvCxnSpPr>
          <p:spPr>
            <a:xfrm>
              <a:off x="5398361" y="5397360"/>
              <a:ext cx="540077" cy="0"/>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5" name="对象 74">
              <a:extLst>
                <a:ext uri="{FF2B5EF4-FFF2-40B4-BE49-F238E27FC236}">
                  <a16:creationId xmlns="" xmlns:a16="http://schemas.microsoft.com/office/drawing/2014/main" id="{DDD448DE-AB3D-4AA5-BD5C-F40B66D73770}"/>
                </a:ext>
              </a:extLst>
            </p:cNvPr>
            <p:cNvGraphicFramePr>
              <a:graphicFrameLocks noChangeAspect="1"/>
            </p:cNvGraphicFramePr>
            <p:nvPr>
              <p:extLst>
                <p:ext uri="{D42A27DB-BD31-4B8C-83A1-F6EECF244321}">
                  <p14:modId xmlns:p14="http://schemas.microsoft.com/office/powerpoint/2010/main" val="717749589"/>
                </p:ext>
              </p:extLst>
            </p:nvPr>
          </p:nvGraphicFramePr>
          <p:xfrm>
            <a:off x="5187551" y="4875416"/>
            <a:ext cx="139700" cy="190500"/>
          </p:xfrm>
          <a:graphic>
            <a:graphicData uri="http://schemas.openxmlformats.org/presentationml/2006/ole">
              <mc:AlternateContent xmlns:mc="http://schemas.openxmlformats.org/markup-compatibility/2006">
                <mc:Choice xmlns:v="urn:schemas-microsoft-com:vml" Requires="v">
                  <p:oleObj spid="_x0000_s17649" name="Equation" r:id="rId5" imgW="139680" imgH="190440" progId="Equation.DSMT4">
                    <p:embed/>
                  </p:oleObj>
                </mc:Choice>
                <mc:Fallback>
                  <p:oleObj name="Equation" r:id="rId5" imgW="139680" imgH="190440" progId="Equation.DSMT4">
                    <p:embed/>
                    <p:pic>
                      <p:nvPicPr>
                        <p:cNvPr id="98" name="对象 97"/>
                        <p:cNvPicPr/>
                        <p:nvPr/>
                      </p:nvPicPr>
                      <p:blipFill>
                        <a:blip r:embed="rId6"/>
                        <a:stretch>
                          <a:fillRect/>
                        </a:stretch>
                      </p:blipFill>
                      <p:spPr>
                        <a:xfrm>
                          <a:off x="5187551" y="4875416"/>
                          <a:ext cx="139700" cy="190500"/>
                        </a:xfrm>
                        <a:prstGeom prst="rect">
                          <a:avLst/>
                        </a:prstGeom>
                      </p:spPr>
                    </p:pic>
                  </p:oleObj>
                </mc:Fallback>
              </mc:AlternateContent>
            </a:graphicData>
          </a:graphic>
        </p:graphicFrame>
        <p:graphicFrame>
          <p:nvGraphicFramePr>
            <p:cNvPr id="76" name="对象 75">
              <a:extLst>
                <a:ext uri="{FF2B5EF4-FFF2-40B4-BE49-F238E27FC236}">
                  <a16:creationId xmlns="" xmlns:a16="http://schemas.microsoft.com/office/drawing/2014/main" id="{F2194D8C-B442-40AC-AEA3-8A78E3BC1717}"/>
                </a:ext>
              </a:extLst>
            </p:cNvPr>
            <p:cNvGraphicFramePr>
              <a:graphicFrameLocks noChangeAspect="1"/>
            </p:cNvGraphicFramePr>
            <p:nvPr>
              <p:extLst>
                <p:ext uri="{D42A27DB-BD31-4B8C-83A1-F6EECF244321}">
                  <p14:modId xmlns:p14="http://schemas.microsoft.com/office/powerpoint/2010/main" val="3625728020"/>
                </p:ext>
              </p:extLst>
            </p:nvPr>
          </p:nvGraphicFramePr>
          <p:xfrm>
            <a:off x="5953307" y="5397360"/>
            <a:ext cx="152400" cy="190500"/>
          </p:xfrm>
          <a:graphic>
            <a:graphicData uri="http://schemas.openxmlformats.org/presentationml/2006/ole">
              <mc:AlternateContent xmlns:mc="http://schemas.openxmlformats.org/markup-compatibility/2006">
                <mc:Choice xmlns:v="urn:schemas-microsoft-com:vml" Requires="v">
                  <p:oleObj spid="_x0000_s17650" name="Equation" r:id="rId7" imgW="152280" imgH="190440" progId="Equation.DSMT4">
                    <p:embed/>
                  </p:oleObj>
                </mc:Choice>
                <mc:Fallback>
                  <p:oleObj name="Equation" r:id="rId7" imgW="152280" imgH="190440" progId="Equation.DSMT4">
                    <p:embed/>
                    <p:pic>
                      <p:nvPicPr>
                        <p:cNvPr id="99" name="对象 98"/>
                        <p:cNvPicPr/>
                        <p:nvPr/>
                      </p:nvPicPr>
                      <p:blipFill>
                        <a:blip r:embed="rId8"/>
                        <a:stretch>
                          <a:fillRect/>
                        </a:stretch>
                      </p:blipFill>
                      <p:spPr>
                        <a:xfrm>
                          <a:off x="5953307" y="5397360"/>
                          <a:ext cx="152400" cy="190500"/>
                        </a:xfrm>
                        <a:prstGeom prst="rect">
                          <a:avLst/>
                        </a:prstGeom>
                      </p:spPr>
                    </p:pic>
                  </p:oleObj>
                </mc:Fallback>
              </mc:AlternateContent>
            </a:graphicData>
          </a:graphic>
        </p:graphicFrame>
        <p:cxnSp>
          <p:nvCxnSpPr>
            <p:cNvPr id="77" name="直接箭头连接符 76">
              <a:extLst>
                <a:ext uri="{FF2B5EF4-FFF2-40B4-BE49-F238E27FC236}">
                  <a16:creationId xmlns="" xmlns:a16="http://schemas.microsoft.com/office/drawing/2014/main" id="{AF9C2E50-B60D-46BF-B178-5B2460915B60}"/>
                </a:ext>
              </a:extLst>
            </p:cNvPr>
            <p:cNvCxnSpPr>
              <a:cxnSpLocks/>
            </p:cNvCxnSpPr>
            <p:nvPr/>
          </p:nvCxnSpPr>
          <p:spPr>
            <a:xfrm flipH="1">
              <a:off x="5579691" y="4335628"/>
              <a:ext cx="267793" cy="179248"/>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9" name="对象 78">
              <a:extLst>
                <a:ext uri="{FF2B5EF4-FFF2-40B4-BE49-F238E27FC236}">
                  <a16:creationId xmlns="" xmlns:a16="http://schemas.microsoft.com/office/drawing/2014/main" id="{7C66FDF6-AC44-483C-8482-A9A7DF684578}"/>
                </a:ext>
              </a:extLst>
            </p:cNvPr>
            <p:cNvGraphicFramePr>
              <a:graphicFrameLocks noChangeAspect="1"/>
            </p:cNvGraphicFramePr>
            <p:nvPr>
              <p:extLst>
                <p:ext uri="{D42A27DB-BD31-4B8C-83A1-F6EECF244321}">
                  <p14:modId xmlns:p14="http://schemas.microsoft.com/office/powerpoint/2010/main" val="3821221388"/>
                </p:ext>
              </p:extLst>
            </p:nvPr>
          </p:nvGraphicFramePr>
          <p:xfrm>
            <a:off x="5556550" y="4250863"/>
            <a:ext cx="127000" cy="190500"/>
          </p:xfrm>
          <a:graphic>
            <a:graphicData uri="http://schemas.openxmlformats.org/presentationml/2006/ole">
              <mc:AlternateContent xmlns:mc="http://schemas.openxmlformats.org/markup-compatibility/2006">
                <mc:Choice xmlns:v="urn:schemas-microsoft-com:vml" Requires="v">
                  <p:oleObj spid="_x0000_s17651" name="Equation" r:id="rId9" imgW="126720" imgH="190440" progId="Equation.DSMT4">
                    <p:embed/>
                  </p:oleObj>
                </mc:Choice>
                <mc:Fallback>
                  <p:oleObj name="Equation" r:id="rId9" imgW="126720" imgH="190440" progId="Equation.DSMT4">
                    <p:embed/>
                    <p:pic>
                      <p:nvPicPr>
                        <p:cNvPr id="0" name=""/>
                        <p:cNvPicPr/>
                        <p:nvPr/>
                      </p:nvPicPr>
                      <p:blipFill>
                        <a:blip r:embed="rId10"/>
                        <a:stretch>
                          <a:fillRect/>
                        </a:stretch>
                      </p:blipFill>
                      <p:spPr>
                        <a:xfrm>
                          <a:off x="5556550" y="4250863"/>
                          <a:ext cx="127000" cy="190500"/>
                        </a:xfrm>
                        <a:prstGeom prst="rect">
                          <a:avLst/>
                        </a:prstGeom>
                      </p:spPr>
                    </p:pic>
                  </p:oleObj>
                </mc:Fallback>
              </mc:AlternateContent>
            </a:graphicData>
          </a:graphic>
        </p:graphicFrame>
        <p:cxnSp>
          <p:nvCxnSpPr>
            <p:cNvPr id="81" name="直接箭头连接符 80">
              <a:extLst>
                <a:ext uri="{FF2B5EF4-FFF2-40B4-BE49-F238E27FC236}">
                  <a16:creationId xmlns="" xmlns:a16="http://schemas.microsoft.com/office/drawing/2014/main" id="{0FA60116-2F04-47EE-8835-EB33C6A23D19}"/>
                </a:ext>
              </a:extLst>
            </p:cNvPr>
            <p:cNvCxnSpPr>
              <a:cxnSpLocks/>
            </p:cNvCxnSpPr>
            <p:nvPr/>
          </p:nvCxnSpPr>
          <p:spPr>
            <a:xfrm>
              <a:off x="5832148" y="4346113"/>
              <a:ext cx="495346" cy="0"/>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3" name="对象 82">
              <a:extLst>
                <a:ext uri="{FF2B5EF4-FFF2-40B4-BE49-F238E27FC236}">
                  <a16:creationId xmlns="" xmlns:a16="http://schemas.microsoft.com/office/drawing/2014/main" id="{DAC3A0FB-A0BF-423A-A900-202F865A1859}"/>
                </a:ext>
              </a:extLst>
            </p:cNvPr>
            <p:cNvGraphicFramePr>
              <a:graphicFrameLocks noChangeAspect="1"/>
            </p:cNvGraphicFramePr>
            <p:nvPr>
              <p:extLst>
                <p:ext uri="{D42A27DB-BD31-4B8C-83A1-F6EECF244321}">
                  <p14:modId xmlns:p14="http://schemas.microsoft.com/office/powerpoint/2010/main" val="151536408"/>
                </p:ext>
              </p:extLst>
            </p:nvPr>
          </p:nvGraphicFramePr>
          <p:xfrm>
            <a:off x="6322620" y="4160486"/>
            <a:ext cx="139700" cy="190500"/>
          </p:xfrm>
          <a:graphic>
            <a:graphicData uri="http://schemas.openxmlformats.org/presentationml/2006/ole">
              <mc:AlternateContent xmlns:mc="http://schemas.openxmlformats.org/markup-compatibility/2006">
                <mc:Choice xmlns:v="urn:schemas-microsoft-com:vml" Requires="v">
                  <p:oleObj spid="_x0000_s17652" name="Equation" r:id="rId11" imgW="139680" imgH="190440" progId="Equation.DSMT4">
                    <p:embed/>
                  </p:oleObj>
                </mc:Choice>
                <mc:Fallback>
                  <p:oleObj name="Equation" r:id="rId11" imgW="139680" imgH="190440" progId="Equation.DSMT4">
                    <p:embed/>
                    <p:pic>
                      <p:nvPicPr>
                        <p:cNvPr id="0" name=""/>
                        <p:cNvPicPr/>
                        <p:nvPr/>
                      </p:nvPicPr>
                      <p:blipFill>
                        <a:blip r:embed="rId12"/>
                        <a:stretch>
                          <a:fillRect/>
                        </a:stretch>
                      </p:blipFill>
                      <p:spPr>
                        <a:xfrm>
                          <a:off x="6322620" y="4160486"/>
                          <a:ext cx="139700" cy="190500"/>
                        </a:xfrm>
                        <a:prstGeom prst="rect">
                          <a:avLst/>
                        </a:prstGeom>
                      </p:spPr>
                    </p:pic>
                  </p:oleObj>
                </mc:Fallback>
              </mc:AlternateContent>
            </a:graphicData>
          </a:graphic>
        </p:graphicFrame>
        <p:cxnSp>
          <p:nvCxnSpPr>
            <p:cNvPr id="85" name="直接箭头连接符 84">
              <a:extLst>
                <a:ext uri="{FF2B5EF4-FFF2-40B4-BE49-F238E27FC236}">
                  <a16:creationId xmlns="" xmlns:a16="http://schemas.microsoft.com/office/drawing/2014/main" id="{CECF759D-69C4-4193-B95F-3AEF4872B8BA}"/>
                </a:ext>
              </a:extLst>
            </p:cNvPr>
            <p:cNvCxnSpPr>
              <a:cxnSpLocks/>
            </p:cNvCxnSpPr>
            <p:nvPr/>
          </p:nvCxnSpPr>
          <p:spPr>
            <a:xfrm flipH="1">
              <a:off x="5459392" y="2610213"/>
              <a:ext cx="369161" cy="305763"/>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4" name="对象 83">
              <a:extLst>
                <a:ext uri="{FF2B5EF4-FFF2-40B4-BE49-F238E27FC236}">
                  <a16:creationId xmlns="" xmlns:a16="http://schemas.microsoft.com/office/drawing/2014/main" id="{931B31B7-048E-4782-9959-4D0588B0157F}"/>
                </a:ext>
              </a:extLst>
            </p:cNvPr>
            <p:cNvGraphicFramePr>
              <a:graphicFrameLocks noChangeAspect="1"/>
            </p:cNvGraphicFramePr>
            <p:nvPr>
              <p:extLst>
                <p:ext uri="{D42A27DB-BD31-4B8C-83A1-F6EECF244321}">
                  <p14:modId xmlns:p14="http://schemas.microsoft.com/office/powerpoint/2010/main" val="4033396734"/>
                </p:ext>
              </p:extLst>
            </p:nvPr>
          </p:nvGraphicFramePr>
          <p:xfrm>
            <a:off x="5323251" y="2789096"/>
            <a:ext cx="139700" cy="190500"/>
          </p:xfrm>
          <a:graphic>
            <a:graphicData uri="http://schemas.openxmlformats.org/presentationml/2006/ole">
              <mc:AlternateContent xmlns:mc="http://schemas.openxmlformats.org/markup-compatibility/2006">
                <mc:Choice xmlns:v="urn:schemas-microsoft-com:vml" Requires="v">
                  <p:oleObj spid="_x0000_s17653" name="Equation" r:id="rId13" imgW="139680" imgH="190440" progId="Equation.DSMT4">
                    <p:embed/>
                  </p:oleObj>
                </mc:Choice>
                <mc:Fallback>
                  <p:oleObj name="Equation" r:id="rId13" imgW="139680" imgH="190440" progId="Equation.DSMT4">
                    <p:embed/>
                    <p:pic>
                      <p:nvPicPr>
                        <p:cNvPr id="0" name=""/>
                        <p:cNvPicPr/>
                        <p:nvPr/>
                      </p:nvPicPr>
                      <p:blipFill>
                        <a:blip r:embed="rId14"/>
                        <a:stretch>
                          <a:fillRect/>
                        </a:stretch>
                      </p:blipFill>
                      <p:spPr>
                        <a:xfrm>
                          <a:off x="5323251" y="2789096"/>
                          <a:ext cx="139700" cy="190500"/>
                        </a:xfrm>
                        <a:prstGeom prst="rect">
                          <a:avLst/>
                        </a:prstGeom>
                      </p:spPr>
                    </p:pic>
                  </p:oleObj>
                </mc:Fallback>
              </mc:AlternateContent>
            </a:graphicData>
          </a:graphic>
        </p:graphicFrame>
        <p:cxnSp>
          <p:nvCxnSpPr>
            <p:cNvPr id="87" name="直接箭头连接符 86">
              <a:extLst>
                <a:ext uri="{FF2B5EF4-FFF2-40B4-BE49-F238E27FC236}">
                  <a16:creationId xmlns="" xmlns:a16="http://schemas.microsoft.com/office/drawing/2014/main" id="{2397592D-2106-4D27-AA6E-C580C2244898}"/>
                </a:ext>
              </a:extLst>
            </p:cNvPr>
            <p:cNvCxnSpPr>
              <a:cxnSpLocks/>
            </p:cNvCxnSpPr>
            <p:nvPr/>
          </p:nvCxnSpPr>
          <p:spPr>
            <a:xfrm flipV="1">
              <a:off x="5832148" y="1954333"/>
              <a:ext cx="0" cy="655879"/>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8" name="对象 87">
              <a:extLst>
                <a:ext uri="{FF2B5EF4-FFF2-40B4-BE49-F238E27FC236}">
                  <a16:creationId xmlns="" xmlns:a16="http://schemas.microsoft.com/office/drawing/2014/main" id="{61D1A16C-D34A-409D-B1C7-14AE44C36DD6}"/>
                </a:ext>
              </a:extLst>
            </p:cNvPr>
            <p:cNvGraphicFramePr>
              <a:graphicFrameLocks noChangeAspect="1"/>
            </p:cNvGraphicFramePr>
            <p:nvPr>
              <p:extLst>
                <p:ext uri="{D42A27DB-BD31-4B8C-83A1-F6EECF244321}">
                  <p14:modId xmlns:p14="http://schemas.microsoft.com/office/powerpoint/2010/main" val="275931468"/>
                </p:ext>
              </p:extLst>
            </p:nvPr>
          </p:nvGraphicFramePr>
          <p:xfrm>
            <a:off x="5599113" y="1890713"/>
            <a:ext cx="152400" cy="190500"/>
          </p:xfrm>
          <a:graphic>
            <a:graphicData uri="http://schemas.openxmlformats.org/presentationml/2006/ole">
              <mc:AlternateContent xmlns:mc="http://schemas.openxmlformats.org/markup-compatibility/2006">
                <mc:Choice xmlns:v="urn:schemas-microsoft-com:vml" Requires="v">
                  <p:oleObj spid="_x0000_s17654" name="Equation" r:id="rId15" imgW="152280" imgH="190440" progId="Equation.DSMT4">
                    <p:embed/>
                  </p:oleObj>
                </mc:Choice>
                <mc:Fallback>
                  <p:oleObj name="Equation" r:id="rId15" imgW="152280" imgH="190440" progId="Equation.DSMT4">
                    <p:embed/>
                    <p:pic>
                      <p:nvPicPr>
                        <p:cNvPr id="0" name=""/>
                        <p:cNvPicPr/>
                        <p:nvPr/>
                      </p:nvPicPr>
                      <p:blipFill>
                        <a:blip r:embed="rId16"/>
                        <a:stretch>
                          <a:fillRect/>
                        </a:stretch>
                      </p:blipFill>
                      <p:spPr>
                        <a:xfrm>
                          <a:off x="5599113" y="1890713"/>
                          <a:ext cx="152400" cy="190500"/>
                        </a:xfrm>
                        <a:prstGeom prst="rect">
                          <a:avLst/>
                        </a:prstGeom>
                      </p:spPr>
                    </p:pic>
                  </p:oleObj>
                </mc:Fallback>
              </mc:AlternateContent>
            </a:graphicData>
          </a:graphic>
        </p:graphicFrame>
        <p:cxnSp>
          <p:nvCxnSpPr>
            <p:cNvPr id="90" name="直接箭头连接符 89">
              <a:extLst>
                <a:ext uri="{FF2B5EF4-FFF2-40B4-BE49-F238E27FC236}">
                  <a16:creationId xmlns="" xmlns:a16="http://schemas.microsoft.com/office/drawing/2014/main" id="{50E30895-48C2-4951-9F5B-6832C2D6242D}"/>
                </a:ext>
              </a:extLst>
            </p:cNvPr>
            <p:cNvCxnSpPr>
              <a:cxnSpLocks/>
            </p:cNvCxnSpPr>
            <p:nvPr/>
          </p:nvCxnSpPr>
          <p:spPr>
            <a:xfrm>
              <a:off x="7998806" y="2826216"/>
              <a:ext cx="0" cy="480286"/>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92" name="对象 91">
              <a:extLst>
                <a:ext uri="{FF2B5EF4-FFF2-40B4-BE49-F238E27FC236}">
                  <a16:creationId xmlns="" xmlns:a16="http://schemas.microsoft.com/office/drawing/2014/main" id="{E27C5551-48AA-41DF-835D-0AD571FC6766}"/>
                </a:ext>
              </a:extLst>
            </p:cNvPr>
            <p:cNvGraphicFramePr>
              <a:graphicFrameLocks noChangeAspect="1"/>
            </p:cNvGraphicFramePr>
            <p:nvPr>
              <p:extLst>
                <p:ext uri="{D42A27DB-BD31-4B8C-83A1-F6EECF244321}">
                  <p14:modId xmlns:p14="http://schemas.microsoft.com/office/powerpoint/2010/main" val="3956015002"/>
                </p:ext>
              </p:extLst>
            </p:nvPr>
          </p:nvGraphicFramePr>
          <p:xfrm>
            <a:off x="8158163" y="3179763"/>
            <a:ext cx="139700" cy="190500"/>
          </p:xfrm>
          <a:graphic>
            <a:graphicData uri="http://schemas.openxmlformats.org/presentationml/2006/ole">
              <mc:AlternateContent xmlns:mc="http://schemas.openxmlformats.org/markup-compatibility/2006">
                <mc:Choice xmlns:v="urn:schemas-microsoft-com:vml" Requires="v">
                  <p:oleObj spid="_x0000_s17655" name="Equation" r:id="rId17" imgW="139680" imgH="190440" progId="Equation.DSMT4">
                    <p:embed/>
                  </p:oleObj>
                </mc:Choice>
                <mc:Fallback>
                  <p:oleObj name="Equation" r:id="rId17" imgW="139680" imgH="190440" progId="Equation.DSMT4">
                    <p:embed/>
                    <p:pic>
                      <p:nvPicPr>
                        <p:cNvPr id="0" name=""/>
                        <p:cNvPicPr/>
                        <p:nvPr/>
                      </p:nvPicPr>
                      <p:blipFill>
                        <a:blip r:embed="rId18"/>
                        <a:stretch>
                          <a:fillRect/>
                        </a:stretch>
                      </p:blipFill>
                      <p:spPr>
                        <a:xfrm>
                          <a:off x="8158163" y="3179763"/>
                          <a:ext cx="139700" cy="190500"/>
                        </a:xfrm>
                        <a:prstGeom prst="rect">
                          <a:avLst/>
                        </a:prstGeom>
                      </p:spPr>
                    </p:pic>
                  </p:oleObj>
                </mc:Fallback>
              </mc:AlternateContent>
            </a:graphicData>
          </a:graphic>
        </p:graphicFrame>
        <p:cxnSp>
          <p:nvCxnSpPr>
            <p:cNvPr id="94" name="直接箭头连接符 93">
              <a:extLst>
                <a:ext uri="{FF2B5EF4-FFF2-40B4-BE49-F238E27FC236}">
                  <a16:creationId xmlns="" xmlns:a16="http://schemas.microsoft.com/office/drawing/2014/main" id="{4E482504-23DA-4711-8540-E46BCDDF057F}"/>
                </a:ext>
              </a:extLst>
            </p:cNvPr>
            <p:cNvCxnSpPr>
              <a:cxnSpLocks/>
            </p:cNvCxnSpPr>
            <p:nvPr/>
          </p:nvCxnSpPr>
          <p:spPr>
            <a:xfrm flipV="1">
              <a:off x="7998806" y="2826217"/>
              <a:ext cx="504728" cy="1"/>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02" name="对象 101">
              <a:extLst>
                <a:ext uri="{FF2B5EF4-FFF2-40B4-BE49-F238E27FC236}">
                  <a16:creationId xmlns="" xmlns:a16="http://schemas.microsoft.com/office/drawing/2014/main" id="{33AFAC02-52D2-4CC4-A2E3-60D061B64A97}"/>
                </a:ext>
              </a:extLst>
            </p:cNvPr>
            <p:cNvGraphicFramePr>
              <a:graphicFrameLocks noChangeAspect="1"/>
            </p:cNvGraphicFramePr>
            <p:nvPr>
              <p:extLst>
                <p:ext uri="{D42A27DB-BD31-4B8C-83A1-F6EECF244321}">
                  <p14:modId xmlns:p14="http://schemas.microsoft.com/office/powerpoint/2010/main" val="3925568442"/>
                </p:ext>
              </p:extLst>
            </p:nvPr>
          </p:nvGraphicFramePr>
          <p:xfrm>
            <a:off x="8434388" y="2881313"/>
            <a:ext cx="139700" cy="190500"/>
          </p:xfrm>
          <a:graphic>
            <a:graphicData uri="http://schemas.openxmlformats.org/presentationml/2006/ole">
              <mc:AlternateContent xmlns:mc="http://schemas.openxmlformats.org/markup-compatibility/2006">
                <mc:Choice xmlns:v="urn:schemas-microsoft-com:vml" Requires="v">
                  <p:oleObj spid="_x0000_s17656" name="Equation" r:id="rId19" imgW="139680" imgH="190440" progId="Equation.DSMT4">
                    <p:embed/>
                  </p:oleObj>
                </mc:Choice>
                <mc:Fallback>
                  <p:oleObj name="Equation" r:id="rId19" imgW="139680" imgH="190440" progId="Equation.DSMT4">
                    <p:embed/>
                    <p:pic>
                      <p:nvPicPr>
                        <p:cNvPr id="0" name=""/>
                        <p:cNvPicPr/>
                        <p:nvPr/>
                      </p:nvPicPr>
                      <p:blipFill>
                        <a:blip r:embed="rId20"/>
                        <a:stretch>
                          <a:fillRect/>
                        </a:stretch>
                      </p:blipFill>
                      <p:spPr>
                        <a:xfrm>
                          <a:off x="8434388" y="2881313"/>
                          <a:ext cx="139700" cy="190500"/>
                        </a:xfrm>
                        <a:prstGeom prst="rect">
                          <a:avLst/>
                        </a:prstGeom>
                      </p:spPr>
                    </p:pic>
                  </p:oleObj>
                </mc:Fallback>
              </mc:AlternateContent>
            </a:graphicData>
          </a:graphic>
        </p:graphicFrame>
      </p:grpSp>
    </p:spTree>
    <p:extLst>
      <p:ext uri="{BB962C8B-B14F-4D97-AF65-F5344CB8AC3E}">
        <p14:creationId xmlns:p14="http://schemas.microsoft.com/office/powerpoint/2010/main" val="6319036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a:extLst>
              <a:ext uri="{FF2B5EF4-FFF2-40B4-BE49-F238E27FC236}">
                <a16:creationId xmlns="" xmlns:a16="http://schemas.microsoft.com/office/drawing/2014/main" id="{35F726EB-F3E2-4D22-8146-39397A737DC8}"/>
              </a:ext>
            </a:extLst>
          </p:cNvPr>
          <p:cNvGrpSpPr/>
          <p:nvPr/>
        </p:nvGrpSpPr>
        <p:grpSpPr>
          <a:xfrm>
            <a:off x="190133" y="2075251"/>
            <a:ext cx="3771863" cy="3391201"/>
            <a:chOff x="4318841" y="1890713"/>
            <a:chExt cx="4255247" cy="3744381"/>
          </a:xfrm>
        </p:grpSpPr>
        <p:pic>
          <p:nvPicPr>
            <p:cNvPr id="50" name="Picture 2" descr="jihuiu">
              <a:extLst>
                <a:ext uri="{FF2B5EF4-FFF2-40B4-BE49-F238E27FC236}">
                  <a16:creationId xmlns="" xmlns:a16="http://schemas.microsoft.com/office/drawing/2014/main" id="{6E9E7563-C181-4D58-8E85-0EE56D1FB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841" y="1940982"/>
              <a:ext cx="3932329"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 name="直接箭头连接符 50">
              <a:extLst>
                <a:ext uri="{FF2B5EF4-FFF2-40B4-BE49-F238E27FC236}">
                  <a16:creationId xmlns="" xmlns:a16="http://schemas.microsoft.com/office/drawing/2014/main" id="{13483426-AC2F-41A4-A38E-1D9EE06FA816}"/>
                </a:ext>
              </a:extLst>
            </p:cNvPr>
            <p:cNvCxnSpPr/>
            <p:nvPr/>
          </p:nvCxnSpPr>
          <p:spPr>
            <a:xfrm flipV="1">
              <a:off x="5401724" y="5062577"/>
              <a:ext cx="0" cy="382017"/>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 xmlns:a16="http://schemas.microsoft.com/office/drawing/2014/main" id="{CE586A90-E3C4-4569-B997-6CF9FC275C55}"/>
                </a:ext>
              </a:extLst>
            </p:cNvPr>
            <p:cNvCxnSpPr/>
            <p:nvPr/>
          </p:nvCxnSpPr>
          <p:spPr>
            <a:xfrm>
              <a:off x="5401724" y="5444593"/>
              <a:ext cx="540077" cy="0"/>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3" name="对象 52">
              <a:extLst>
                <a:ext uri="{FF2B5EF4-FFF2-40B4-BE49-F238E27FC236}">
                  <a16:creationId xmlns="" xmlns:a16="http://schemas.microsoft.com/office/drawing/2014/main" id="{858632BC-0C05-40A1-BFC3-F262EDA3AD19}"/>
                </a:ext>
              </a:extLst>
            </p:cNvPr>
            <p:cNvGraphicFramePr>
              <a:graphicFrameLocks noChangeAspect="1"/>
            </p:cNvGraphicFramePr>
            <p:nvPr>
              <p:extLst>
                <p:ext uri="{D42A27DB-BD31-4B8C-83A1-F6EECF244321}">
                  <p14:modId xmlns:p14="http://schemas.microsoft.com/office/powerpoint/2010/main" val="2363661227"/>
                </p:ext>
              </p:extLst>
            </p:nvPr>
          </p:nvGraphicFramePr>
          <p:xfrm>
            <a:off x="5190914" y="4922649"/>
            <a:ext cx="139699" cy="190501"/>
          </p:xfrm>
          <a:graphic>
            <a:graphicData uri="http://schemas.openxmlformats.org/presentationml/2006/ole">
              <mc:AlternateContent xmlns:mc="http://schemas.openxmlformats.org/markup-compatibility/2006">
                <mc:Choice xmlns:v="urn:schemas-microsoft-com:vml" Requires="v">
                  <p:oleObj spid="_x0000_s20722" name="Equation" r:id="rId4" imgW="139680" imgH="190440" progId="Equation.DSMT4">
                    <p:embed/>
                  </p:oleObj>
                </mc:Choice>
                <mc:Fallback>
                  <p:oleObj name="Equation" r:id="rId4" imgW="139680" imgH="190440" progId="Equation.DSMT4">
                    <p:embed/>
                    <p:pic>
                      <p:nvPicPr>
                        <p:cNvPr id="75" name="对象 74">
                          <a:extLst>
                            <a:ext uri="{FF2B5EF4-FFF2-40B4-BE49-F238E27FC236}">
                              <a16:creationId xmlns="" xmlns:a16="http://schemas.microsoft.com/office/drawing/2014/main" id="{DDD448DE-AB3D-4AA5-BD5C-F40B66D73770}"/>
                            </a:ext>
                          </a:extLst>
                        </p:cNvPr>
                        <p:cNvPicPr/>
                        <p:nvPr/>
                      </p:nvPicPr>
                      <p:blipFill>
                        <a:blip r:embed="rId5"/>
                        <a:stretch>
                          <a:fillRect/>
                        </a:stretch>
                      </p:blipFill>
                      <p:spPr>
                        <a:xfrm>
                          <a:off x="5190914" y="4922649"/>
                          <a:ext cx="139699" cy="190501"/>
                        </a:xfrm>
                        <a:prstGeom prst="rect">
                          <a:avLst/>
                        </a:prstGeom>
                      </p:spPr>
                    </p:pic>
                  </p:oleObj>
                </mc:Fallback>
              </mc:AlternateContent>
            </a:graphicData>
          </a:graphic>
        </p:graphicFrame>
        <p:graphicFrame>
          <p:nvGraphicFramePr>
            <p:cNvPr id="54" name="对象 53">
              <a:extLst>
                <a:ext uri="{FF2B5EF4-FFF2-40B4-BE49-F238E27FC236}">
                  <a16:creationId xmlns="" xmlns:a16="http://schemas.microsoft.com/office/drawing/2014/main" id="{30E896F4-4CC1-4B95-A874-0241673F034D}"/>
                </a:ext>
              </a:extLst>
            </p:cNvPr>
            <p:cNvGraphicFramePr>
              <a:graphicFrameLocks noChangeAspect="1"/>
            </p:cNvGraphicFramePr>
            <p:nvPr>
              <p:extLst>
                <p:ext uri="{D42A27DB-BD31-4B8C-83A1-F6EECF244321}">
                  <p14:modId xmlns:p14="http://schemas.microsoft.com/office/powerpoint/2010/main" val="2484268439"/>
                </p:ext>
              </p:extLst>
            </p:nvPr>
          </p:nvGraphicFramePr>
          <p:xfrm>
            <a:off x="5956671" y="5444593"/>
            <a:ext cx="152400" cy="190501"/>
          </p:xfrm>
          <a:graphic>
            <a:graphicData uri="http://schemas.openxmlformats.org/presentationml/2006/ole">
              <mc:AlternateContent xmlns:mc="http://schemas.openxmlformats.org/markup-compatibility/2006">
                <mc:Choice xmlns:v="urn:schemas-microsoft-com:vml" Requires="v">
                  <p:oleObj spid="_x0000_s20723" name="Equation" r:id="rId6" imgW="152280" imgH="190440" progId="Equation.DSMT4">
                    <p:embed/>
                  </p:oleObj>
                </mc:Choice>
                <mc:Fallback>
                  <p:oleObj name="Equation" r:id="rId6" imgW="152280" imgH="190440" progId="Equation.DSMT4">
                    <p:embed/>
                    <p:pic>
                      <p:nvPicPr>
                        <p:cNvPr id="76" name="对象 75">
                          <a:extLst>
                            <a:ext uri="{FF2B5EF4-FFF2-40B4-BE49-F238E27FC236}">
                              <a16:creationId xmlns="" xmlns:a16="http://schemas.microsoft.com/office/drawing/2014/main" id="{F2194D8C-B442-40AC-AEA3-8A78E3BC1717}"/>
                            </a:ext>
                          </a:extLst>
                        </p:cNvPr>
                        <p:cNvPicPr/>
                        <p:nvPr/>
                      </p:nvPicPr>
                      <p:blipFill>
                        <a:blip r:embed="rId7"/>
                        <a:stretch>
                          <a:fillRect/>
                        </a:stretch>
                      </p:blipFill>
                      <p:spPr>
                        <a:xfrm>
                          <a:off x="5956671" y="5444593"/>
                          <a:ext cx="152400" cy="190501"/>
                        </a:xfrm>
                        <a:prstGeom prst="rect">
                          <a:avLst/>
                        </a:prstGeom>
                      </p:spPr>
                    </p:pic>
                  </p:oleObj>
                </mc:Fallback>
              </mc:AlternateContent>
            </a:graphicData>
          </a:graphic>
        </p:graphicFrame>
        <p:cxnSp>
          <p:nvCxnSpPr>
            <p:cNvPr id="55" name="直接箭头连接符 54">
              <a:extLst>
                <a:ext uri="{FF2B5EF4-FFF2-40B4-BE49-F238E27FC236}">
                  <a16:creationId xmlns="" xmlns:a16="http://schemas.microsoft.com/office/drawing/2014/main" id="{05F3B8FB-75A5-4A48-9E7E-271246E13C85}"/>
                </a:ext>
              </a:extLst>
            </p:cNvPr>
            <p:cNvCxnSpPr>
              <a:cxnSpLocks/>
            </p:cNvCxnSpPr>
            <p:nvPr/>
          </p:nvCxnSpPr>
          <p:spPr>
            <a:xfrm flipH="1">
              <a:off x="5579691" y="4335628"/>
              <a:ext cx="267793" cy="179248"/>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6" name="对象 55">
              <a:extLst>
                <a:ext uri="{FF2B5EF4-FFF2-40B4-BE49-F238E27FC236}">
                  <a16:creationId xmlns="" xmlns:a16="http://schemas.microsoft.com/office/drawing/2014/main" id="{17ABE392-5BFC-47E8-877C-E2C9F9DB42CF}"/>
                </a:ext>
              </a:extLst>
            </p:cNvPr>
            <p:cNvGraphicFramePr>
              <a:graphicFrameLocks noChangeAspect="1"/>
            </p:cNvGraphicFramePr>
            <p:nvPr>
              <p:extLst>
                <p:ext uri="{D42A27DB-BD31-4B8C-83A1-F6EECF244321}">
                  <p14:modId xmlns:p14="http://schemas.microsoft.com/office/powerpoint/2010/main" val="3164529428"/>
                </p:ext>
              </p:extLst>
            </p:nvPr>
          </p:nvGraphicFramePr>
          <p:xfrm>
            <a:off x="5556550" y="4250863"/>
            <a:ext cx="127000" cy="190500"/>
          </p:xfrm>
          <a:graphic>
            <a:graphicData uri="http://schemas.openxmlformats.org/presentationml/2006/ole">
              <mc:AlternateContent xmlns:mc="http://schemas.openxmlformats.org/markup-compatibility/2006">
                <mc:Choice xmlns:v="urn:schemas-microsoft-com:vml" Requires="v">
                  <p:oleObj spid="_x0000_s20724" name="Equation" r:id="rId8" imgW="126720" imgH="190440" progId="Equation.DSMT4">
                    <p:embed/>
                  </p:oleObj>
                </mc:Choice>
                <mc:Fallback>
                  <p:oleObj name="Equation" r:id="rId8" imgW="126720" imgH="190440" progId="Equation.DSMT4">
                    <p:embed/>
                    <p:pic>
                      <p:nvPicPr>
                        <p:cNvPr id="79" name="对象 78">
                          <a:extLst>
                            <a:ext uri="{FF2B5EF4-FFF2-40B4-BE49-F238E27FC236}">
                              <a16:creationId xmlns="" xmlns:a16="http://schemas.microsoft.com/office/drawing/2014/main" id="{7C66FDF6-AC44-483C-8482-A9A7DF684578}"/>
                            </a:ext>
                          </a:extLst>
                        </p:cNvPr>
                        <p:cNvPicPr/>
                        <p:nvPr/>
                      </p:nvPicPr>
                      <p:blipFill>
                        <a:blip r:embed="rId9"/>
                        <a:stretch>
                          <a:fillRect/>
                        </a:stretch>
                      </p:blipFill>
                      <p:spPr>
                        <a:xfrm>
                          <a:off x="5556550" y="4250863"/>
                          <a:ext cx="127000" cy="190500"/>
                        </a:xfrm>
                        <a:prstGeom prst="rect">
                          <a:avLst/>
                        </a:prstGeom>
                      </p:spPr>
                    </p:pic>
                  </p:oleObj>
                </mc:Fallback>
              </mc:AlternateContent>
            </a:graphicData>
          </a:graphic>
        </p:graphicFrame>
        <p:cxnSp>
          <p:nvCxnSpPr>
            <p:cNvPr id="57" name="直接箭头连接符 56">
              <a:extLst>
                <a:ext uri="{FF2B5EF4-FFF2-40B4-BE49-F238E27FC236}">
                  <a16:creationId xmlns="" xmlns:a16="http://schemas.microsoft.com/office/drawing/2014/main" id="{F7E74F5C-61C4-45FB-B8B4-827A6DDDDF69}"/>
                </a:ext>
              </a:extLst>
            </p:cNvPr>
            <p:cNvCxnSpPr>
              <a:cxnSpLocks/>
            </p:cNvCxnSpPr>
            <p:nvPr/>
          </p:nvCxnSpPr>
          <p:spPr>
            <a:xfrm>
              <a:off x="5832148" y="4346113"/>
              <a:ext cx="495346" cy="0"/>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8" name="对象 57">
              <a:extLst>
                <a:ext uri="{FF2B5EF4-FFF2-40B4-BE49-F238E27FC236}">
                  <a16:creationId xmlns="" xmlns:a16="http://schemas.microsoft.com/office/drawing/2014/main" id="{E530C626-56AF-47B4-929F-9D50ACEECA28}"/>
                </a:ext>
              </a:extLst>
            </p:cNvPr>
            <p:cNvGraphicFramePr>
              <a:graphicFrameLocks noChangeAspect="1"/>
            </p:cNvGraphicFramePr>
            <p:nvPr>
              <p:extLst>
                <p:ext uri="{D42A27DB-BD31-4B8C-83A1-F6EECF244321}">
                  <p14:modId xmlns:p14="http://schemas.microsoft.com/office/powerpoint/2010/main" val="550375908"/>
                </p:ext>
              </p:extLst>
            </p:nvPr>
          </p:nvGraphicFramePr>
          <p:xfrm>
            <a:off x="6322620" y="4160486"/>
            <a:ext cx="139700" cy="190500"/>
          </p:xfrm>
          <a:graphic>
            <a:graphicData uri="http://schemas.openxmlformats.org/presentationml/2006/ole">
              <mc:AlternateContent xmlns:mc="http://schemas.openxmlformats.org/markup-compatibility/2006">
                <mc:Choice xmlns:v="urn:schemas-microsoft-com:vml" Requires="v">
                  <p:oleObj spid="_x0000_s20725" name="Equation" r:id="rId10" imgW="139680" imgH="190440" progId="Equation.DSMT4">
                    <p:embed/>
                  </p:oleObj>
                </mc:Choice>
                <mc:Fallback>
                  <p:oleObj name="Equation" r:id="rId10" imgW="139680" imgH="190440" progId="Equation.DSMT4">
                    <p:embed/>
                    <p:pic>
                      <p:nvPicPr>
                        <p:cNvPr id="83" name="对象 82">
                          <a:extLst>
                            <a:ext uri="{FF2B5EF4-FFF2-40B4-BE49-F238E27FC236}">
                              <a16:creationId xmlns="" xmlns:a16="http://schemas.microsoft.com/office/drawing/2014/main" id="{DAC3A0FB-A0BF-423A-A900-202F865A1859}"/>
                            </a:ext>
                          </a:extLst>
                        </p:cNvPr>
                        <p:cNvPicPr/>
                        <p:nvPr/>
                      </p:nvPicPr>
                      <p:blipFill>
                        <a:blip r:embed="rId11"/>
                        <a:stretch>
                          <a:fillRect/>
                        </a:stretch>
                      </p:blipFill>
                      <p:spPr>
                        <a:xfrm>
                          <a:off x="6322620" y="4160486"/>
                          <a:ext cx="139700" cy="190500"/>
                        </a:xfrm>
                        <a:prstGeom prst="rect">
                          <a:avLst/>
                        </a:prstGeom>
                      </p:spPr>
                    </p:pic>
                  </p:oleObj>
                </mc:Fallback>
              </mc:AlternateContent>
            </a:graphicData>
          </a:graphic>
        </p:graphicFrame>
        <p:cxnSp>
          <p:nvCxnSpPr>
            <p:cNvPr id="59" name="直接箭头连接符 58">
              <a:extLst>
                <a:ext uri="{FF2B5EF4-FFF2-40B4-BE49-F238E27FC236}">
                  <a16:creationId xmlns="" xmlns:a16="http://schemas.microsoft.com/office/drawing/2014/main" id="{DE1D4090-1D87-4E2D-A3D1-7C62522D3DA3}"/>
                </a:ext>
              </a:extLst>
            </p:cNvPr>
            <p:cNvCxnSpPr>
              <a:cxnSpLocks/>
            </p:cNvCxnSpPr>
            <p:nvPr/>
          </p:nvCxnSpPr>
          <p:spPr>
            <a:xfrm flipH="1">
              <a:off x="5459392" y="2610213"/>
              <a:ext cx="369161" cy="305763"/>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0" name="对象 59">
              <a:extLst>
                <a:ext uri="{FF2B5EF4-FFF2-40B4-BE49-F238E27FC236}">
                  <a16:creationId xmlns="" xmlns:a16="http://schemas.microsoft.com/office/drawing/2014/main" id="{F2C896F4-8B33-461B-AF2D-F7F0CDA363D4}"/>
                </a:ext>
              </a:extLst>
            </p:cNvPr>
            <p:cNvGraphicFramePr>
              <a:graphicFrameLocks noChangeAspect="1"/>
            </p:cNvGraphicFramePr>
            <p:nvPr>
              <p:extLst>
                <p:ext uri="{D42A27DB-BD31-4B8C-83A1-F6EECF244321}">
                  <p14:modId xmlns:p14="http://schemas.microsoft.com/office/powerpoint/2010/main" val="2886386408"/>
                </p:ext>
              </p:extLst>
            </p:nvPr>
          </p:nvGraphicFramePr>
          <p:xfrm>
            <a:off x="5323251" y="2789096"/>
            <a:ext cx="139700" cy="190500"/>
          </p:xfrm>
          <a:graphic>
            <a:graphicData uri="http://schemas.openxmlformats.org/presentationml/2006/ole">
              <mc:AlternateContent xmlns:mc="http://schemas.openxmlformats.org/markup-compatibility/2006">
                <mc:Choice xmlns:v="urn:schemas-microsoft-com:vml" Requires="v">
                  <p:oleObj spid="_x0000_s20726" name="Equation" r:id="rId12" imgW="139680" imgH="190440" progId="Equation.DSMT4">
                    <p:embed/>
                  </p:oleObj>
                </mc:Choice>
                <mc:Fallback>
                  <p:oleObj name="Equation" r:id="rId12" imgW="139680" imgH="190440" progId="Equation.DSMT4">
                    <p:embed/>
                    <p:pic>
                      <p:nvPicPr>
                        <p:cNvPr id="84" name="对象 83">
                          <a:extLst>
                            <a:ext uri="{FF2B5EF4-FFF2-40B4-BE49-F238E27FC236}">
                              <a16:creationId xmlns="" xmlns:a16="http://schemas.microsoft.com/office/drawing/2014/main" id="{931B31B7-048E-4782-9959-4D0588B0157F}"/>
                            </a:ext>
                          </a:extLst>
                        </p:cNvPr>
                        <p:cNvPicPr/>
                        <p:nvPr/>
                      </p:nvPicPr>
                      <p:blipFill>
                        <a:blip r:embed="rId13"/>
                        <a:stretch>
                          <a:fillRect/>
                        </a:stretch>
                      </p:blipFill>
                      <p:spPr>
                        <a:xfrm>
                          <a:off x="5323251" y="2789096"/>
                          <a:ext cx="139700" cy="190500"/>
                        </a:xfrm>
                        <a:prstGeom prst="rect">
                          <a:avLst/>
                        </a:prstGeom>
                      </p:spPr>
                    </p:pic>
                  </p:oleObj>
                </mc:Fallback>
              </mc:AlternateContent>
            </a:graphicData>
          </a:graphic>
        </p:graphicFrame>
        <p:cxnSp>
          <p:nvCxnSpPr>
            <p:cNvPr id="61" name="直接箭头连接符 60">
              <a:extLst>
                <a:ext uri="{FF2B5EF4-FFF2-40B4-BE49-F238E27FC236}">
                  <a16:creationId xmlns="" xmlns:a16="http://schemas.microsoft.com/office/drawing/2014/main" id="{9251D7F3-11A2-472F-9F5F-BE1427FEF3B0}"/>
                </a:ext>
              </a:extLst>
            </p:cNvPr>
            <p:cNvCxnSpPr>
              <a:cxnSpLocks/>
            </p:cNvCxnSpPr>
            <p:nvPr/>
          </p:nvCxnSpPr>
          <p:spPr>
            <a:xfrm flipV="1">
              <a:off x="5832148" y="1954333"/>
              <a:ext cx="0" cy="655879"/>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2" name="对象 61">
              <a:extLst>
                <a:ext uri="{FF2B5EF4-FFF2-40B4-BE49-F238E27FC236}">
                  <a16:creationId xmlns="" xmlns:a16="http://schemas.microsoft.com/office/drawing/2014/main" id="{85655837-8847-4D9E-B53B-CE69229B8AB8}"/>
                </a:ext>
              </a:extLst>
            </p:cNvPr>
            <p:cNvGraphicFramePr>
              <a:graphicFrameLocks noChangeAspect="1"/>
            </p:cNvGraphicFramePr>
            <p:nvPr>
              <p:extLst>
                <p:ext uri="{D42A27DB-BD31-4B8C-83A1-F6EECF244321}">
                  <p14:modId xmlns:p14="http://schemas.microsoft.com/office/powerpoint/2010/main" val="3586943610"/>
                </p:ext>
              </p:extLst>
            </p:nvPr>
          </p:nvGraphicFramePr>
          <p:xfrm>
            <a:off x="5599113" y="1890713"/>
            <a:ext cx="152400" cy="190500"/>
          </p:xfrm>
          <a:graphic>
            <a:graphicData uri="http://schemas.openxmlformats.org/presentationml/2006/ole">
              <mc:AlternateContent xmlns:mc="http://schemas.openxmlformats.org/markup-compatibility/2006">
                <mc:Choice xmlns:v="urn:schemas-microsoft-com:vml" Requires="v">
                  <p:oleObj spid="_x0000_s20727" name="Equation" r:id="rId14" imgW="152280" imgH="190440" progId="Equation.DSMT4">
                    <p:embed/>
                  </p:oleObj>
                </mc:Choice>
                <mc:Fallback>
                  <p:oleObj name="Equation" r:id="rId14" imgW="152280" imgH="190440" progId="Equation.DSMT4">
                    <p:embed/>
                    <p:pic>
                      <p:nvPicPr>
                        <p:cNvPr id="88" name="对象 87">
                          <a:extLst>
                            <a:ext uri="{FF2B5EF4-FFF2-40B4-BE49-F238E27FC236}">
                              <a16:creationId xmlns="" xmlns:a16="http://schemas.microsoft.com/office/drawing/2014/main" id="{61D1A16C-D34A-409D-B1C7-14AE44C36DD6}"/>
                            </a:ext>
                          </a:extLst>
                        </p:cNvPr>
                        <p:cNvPicPr/>
                        <p:nvPr/>
                      </p:nvPicPr>
                      <p:blipFill>
                        <a:blip r:embed="rId15"/>
                        <a:stretch>
                          <a:fillRect/>
                        </a:stretch>
                      </p:blipFill>
                      <p:spPr>
                        <a:xfrm>
                          <a:off x="5599113" y="1890713"/>
                          <a:ext cx="152400" cy="190500"/>
                        </a:xfrm>
                        <a:prstGeom prst="rect">
                          <a:avLst/>
                        </a:prstGeom>
                      </p:spPr>
                    </p:pic>
                  </p:oleObj>
                </mc:Fallback>
              </mc:AlternateContent>
            </a:graphicData>
          </a:graphic>
        </p:graphicFrame>
        <p:cxnSp>
          <p:nvCxnSpPr>
            <p:cNvPr id="63" name="直接箭头连接符 62">
              <a:extLst>
                <a:ext uri="{FF2B5EF4-FFF2-40B4-BE49-F238E27FC236}">
                  <a16:creationId xmlns="" xmlns:a16="http://schemas.microsoft.com/office/drawing/2014/main" id="{CC41D41D-9397-46C2-9053-686C0C066BDF}"/>
                </a:ext>
              </a:extLst>
            </p:cNvPr>
            <p:cNvCxnSpPr>
              <a:cxnSpLocks/>
            </p:cNvCxnSpPr>
            <p:nvPr/>
          </p:nvCxnSpPr>
          <p:spPr>
            <a:xfrm>
              <a:off x="7998806" y="2826216"/>
              <a:ext cx="0" cy="480286"/>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4" name="对象 63">
              <a:extLst>
                <a:ext uri="{FF2B5EF4-FFF2-40B4-BE49-F238E27FC236}">
                  <a16:creationId xmlns="" xmlns:a16="http://schemas.microsoft.com/office/drawing/2014/main" id="{3A6A3CAC-F3CE-4A70-BF44-8786C5C3643C}"/>
                </a:ext>
              </a:extLst>
            </p:cNvPr>
            <p:cNvGraphicFramePr>
              <a:graphicFrameLocks noChangeAspect="1"/>
            </p:cNvGraphicFramePr>
            <p:nvPr>
              <p:extLst>
                <p:ext uri="{D42A27DB-BD31-4B8C-83A1-F6EECF244321}">
                  <p14:modId xmlns:p14="http://schemas.microsoft.com/office/powerpoint/2010/main" val="2460419376"/>
                </p:ext>
              </p:extLst>
            </p:nvPr>
          </p:nvGraphicFramePr>
          <p:xfrm>
            <a:off x="8158163" y="3179763"/>
            <a:ext cx="139700" cy="190500"/>
          </p:xfrm>
          <a:graphic>
            <a:graphicData uri="http://schemas.openxmlformats.org/presentationml/2006/ole">
              <mc:AlternateContent xmlns:mc="http://schemas.openxmlformats.org/markup-compatibility/2006">
                <mc:Choice xmlns:v="urn:schemas-microsoft-com:vml" Requires="v">
                  <p:oleObj spid="_x0000_s20728" name="Equation" r:id="rId16" imgW="139680" imgH="190440" progId="Equation.DSMT4">
                    <p:embed/>
                  </p:oleObj>
                </mc:Choice>
                <mc:Fallback>
                  <p:oleObj name="Equation" r:id="rId16" imgW="139680" imgH="190440" progId="Equation.DSMT4">
                    <p:embed/>
                    <p:pic>
                      <p:nvPicPr>
                        <p:cNvPr id="92" name="对象 91">
                          <a:extLst>
                            <a:ext uri="{FF2B5EF4-FFF2-40B4-BE49-F238E27FC236}">
                              <a16:creationId xmlns="" xmlns:a16="http://schemas.microsoft.com/office/drawing/2014/main" id="{E27C5551-48AA-41DF-835D-0AD571FC6766}"/>
                            </a:ext>
                          </a:extLst>
                        </p:cNvPr>
                        <p:cNvPicPr/>
                        <p:nvPr/>
                      </p:nvPicPr>
                      <p:blipFill>
                        <a:blip r:embed="rId17"/>
                        <a:stretch>
                          <a:fillRect/>
                        </a:stretch>
                      </p:blipFill>
                      <p:spPr>
                        <a:xfrm>
                          <a:off x="8158163" y="3179763"/>
                          <a:ext cx="139700" cy="190500"/>
                        </a:xfrm>
                        <a:prstGeom prst="rect">
                          <a:avLst/>
                        </a:prstGeom>
                      </p:spPr>
                    </p:pic>
                  </p:oleObj>
                </mc:Fallback>
              </mc:AlternateContent>
            </a:graphicData>
          </a:graphic>
        </p:graphicFrame>
        <p:cxnSp>
          <p:nvCxnSpPr>
            <p:cNvPr id="65" name="直接箭头连接符 64">
              <a:extLst>
                <a:ext uri="{FF2B5EF4-FFF2-40B4-BE49-F238E27FC236}">
                  <a16:creationId xmlns="" xmlns:a16="http://schemas.microsoft.com/office/drawing/2014/main" id="{998A4BB2-DD73-4A18-85EE-65E94E1A4EB3}"/>
                </a:ext>
              </a:extLst>
            </p:cNvPr>
            <p:cNvCxnSpPr>
              <a:cxnSpLocks/>
            </p:cNvCxnSpPr>
            <p:nvPr/>
          </p:nvCxnSpPr>
          <p:spPr>
            <a:xfrm flipV="1">
              <a:off x="7998806" y="2826217"/>
              <a:ext cx="504728" cy="1"/>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6" name="对象 65">
              <a:extLst>
                <a:ext uri="{FF2B5EF4-FFF2-40B4-BE49-F238E27FC236}">
                  <a16:creationId xmlns="" xmlns:a16="http://schemas.microsoft.com/office/drawing/2014/main" id="{7BFFD6E8-5947-4558-A05D-AE2E24A86339}"/>
                </a:ext>
              </a:extLst>
            </p:cNvPr>
            <p:cNvGraphicFramePr>
              <a:graphicFrameLocks noChangeAspect="1"/>
            </p:cNvGraphicFramePr>
            <p:nvPr>
              <p:extLst>
                <p:ext uri="{D42A27DB-BD31-4B8C-83A1-F6EECF244321}">
                  <p14:modId xmlns:p14="http://schemas.microsoft.com/office/powerpoint/2010/main" val="1728517513"/>
                </p:ext>
              </p:extLst>
            </p:nvPr>
          </p:nvGraphicFramePr>
          <p:xfrm>
            <a:off x="8434388" y="2881313"/>
            <a:ext cx="139700" cy="190500"/>
          </p:xfrm>
          <a:graphic>
            <a:graphicData uri="http://schemas.openxmlformats.org/presentationml/2006/ole">
              <mc:AlternateContent xmlns:mc="http://schemas.openxmlformats.org/markup-compatibility/2006">
                <mc:Choice xmlns:v="urn:schemas-microsoft-com:vml" Requires="v">
                  <p:oleObj spid="_x0000_s20729" name="Equation" r:id="rId18" imgW="139680" imgH="190440" progId="Equation.DSMT4">
                    <p:embed/>
                  </p:oleObj>
                </mc:Choice>
                <mc:Fallback>
                  <p:oleObj name="Equation" r:id="rId18" imgW="139680" imgH="190440" progId="Equation.DSMT4">
                    <p:embed/>
                    <p:pic>
                      <p:nvPicPr>
                        <p:cNvPr id="102" name="对象 101">
                          <a:extLst>
                            <a:ext uri="{FF2B5EF4-FFF2-40B4-BE49-F238E27FC236}">
                              <a16:creationId xmlns="" xmlns:a16="http://schemas.microsoft.com/office/drawing/2014/main" id="{33AFAC02-52D2-4CC4-A2E3-60D061B64A97}"/>
                            </a:ext>
                          </a:extLst>
                        </p:cNvPr>
                        <p:cNvPicPr/>
                        <p:nvPr/>
                      </p:nvPicPr>
                      <p:blipFill>
                        <a:blip r:embed="rId19"/>
                        <a:stretch>
                          <a:fillRect/>
                        </a:stretch>
                      </p:blipFill>
                      <p:spPr>
                        <a:xfrm>
                          <a:off x="8434388" y="2881313"/>
                          <a:ext cx="139700" cy="190500"/>
                        </a:xfrm>
                        <a:prstGeom prst="rect">
                          <a:avLst/>
                        </a:prstGeom>
                      </p:spPr>
                    </p:pic>
                  </p:oleObj>
                </mc:Fallback>
              </mc:AlternateContent>
            </a:graphicData>
          </a:graphic>
        </p:graphicFrame>
      </p:grpSp>
      <p:sp>
        <p:nvSpPr>
          <p:cNvPr id="48" name="Rectangle 5">
            <a:extLst>
              <a:ext uri="{FF2B5EF4-FFF2-40B4-BE49-F238E27FC236}">
                <a16:creationId xmlns="" xmlns:a16="http://schemas.microsoft.com/office/drawing/2014/main" id="{6433C019-32C8-4AD0-9D05-EB0FE0092381}"/>
              </a:ext>
            </a:extLst>
          </p:cNvPr>
          <p:cNvSpPr>
            <a:spLocks noChangeArrowheads="1"/>
          </p:cNvSpPr>
          <p:nvPr/>
        </p:nvSpPr>
        <p:spPr bwMode="auto">
          <a:xfrm>
            <a:off x="4096923" y="4136759"/>
            <a:ext cx="4296525" cy="467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10000"/>
              </a:lnSpc>
            </a:pPr>
            <a:r>
              <a:rPr lang="zh-CN" altLang="en-US" b="1" dirty="0">
                <a:solidFill>
                  <a:srgbClr val="000066"/>
                </a:solidFill>
                <a:latin typeface="华文楷体" panose="02010600040101010101" pitchFamily="2" charset="-122"/>
                <a:ea typeface="华文楷体" panose="02010600040101010101" pitchFamily="2" charset="-122"/>
              </a:rPr>
              <a:t>四轴码垛机械臂的</a:t>
            </a:r>
            <a:r>
              <a:rPr lang="en-US" altLang="zh-CN" b="1" dirty="0">
                <a:solidFill>
                  <a:srgbClr val="000066"/>
                </a:solidFill>
                <a:latin typeface="华文楷体" panose="02010600040101010101" pitchFamily="2" charset="-122"/>
                <a:ea typeface="华文楷体" panose="02010600040101010101" pitchFamily="2" charset="-122"/>
              </a:rPr>
              <a:t>DH</a:t>
            </a:r>
            <a:r>
              <a:rPr lang="zh-CN" altLang="en-US" b="1" dirty="0">
                <a:solidFill>
                  <a:srgbClr val="000066"/>
                </a:solidFill>
                <a:latin typeface="华文楷体" panose="02010600040101010101" pitchFamily="2" charset="-122"/>
                <a:ea typeface="华文楷体" panose="02010600040101010101" pitchFamily="2" charset="-122"/>
              </a:rPr>
              <a:t>参数表</a:t>
            </a:r>
            <a:endParaRPr lang="zh-CN" altLang="zh-CN" b="1" dirty="0">
              <a:solidFill>
                <a:srgbClr val="000066"/>
              </a:solidFill>
              <a:latin typeface="华文楷体" panose="02010600040101010101" pitchFamily="2" charset="-122"/>
              <a:ea typeface="华文楷体" panose="02010600040101010101" pitchFamily="2" charset="-122"/>
            </a:endParaRPr>
          </a:p>
        </p:txBody>
      </p:sp>
      <p:graphicFrame>
        <p:nvGraphicFramePr>
          <p:cNvPr id="67" name="表格 66">
            <a:extLst>
              <a:ext uri="{FF2B5EF4-FFF2-40B4-BE49-F238E27FC236}">
                <a16:creationId xmlns="" xmlns:a16="http://schemas.microsoft.com/office/drawing/2014/main" id="{52D97278-69DE-4EFB-A875-218FE5932904}"/>
              </a:ext>
            </a:extLst>
          </p:cNvPr>
          <p:cNvGraphicFramePr>
            <a:graphicFrameLocks noGrp="1"/>
          </p:cNvGraphicFramePr>
          <p:nvPr>
            <p:extLst>
              <p:ext uri="{D42A27DB-BD31-4B8C-83A1-F6EECF244321}">
                <p14:modId xmlns:p14="http://schemas.microsoft.com/office/powerpoint/2010/main" val="1486823079"/>
              </p:ext>
            </p:extLst>
          </p:nvPr>
        </p:nvGraphicFramePr>
        <p:xfrm>
          <a:off x="1966288" y="4774167"/>
          <a:ext cx="6999850" cy="1676400"/>
        </p:xfrm>
        <a:graphic>
          <a:graphicData uri="http://schemas.openxmlformats.org/drawingml/2006/table">
            <a:tbl>
              <a:tblPr firstRow="1" bandRow="1">
                <a:tableStyleId>{5C22544A-7EE6-4342-B048-85BDC9FD1C3A}</a:tableStyleId>
              </a:tblPr>
              <a:tblGrid>
                <a:gridCol w="746702">
                  <a:extLst>
                    <a:ext uri="{9D8B030D-6E8A-4147-A177-3AD203B41FA5}">
                      <a16:colId xmlns="" xmlns:a16="http://schemas.microsoft.com/office/drawing/2014/main" val="1629102597"/>
                    </a:ext>
                  </a:extLst>
                </a:gridCol>
                <a:gridCol w="1547240">
                  <a:extLst>
                    <a:ext uri="{9D8B030D-6E8A-4147-A177-3AD203B41FA5}">
                      <a16:colId xmlns="" xmlns:a16="http://schemas.microsoft.com/office/drawing/2014/main" val="2576255110"/>
                    </a:ext>
                  </a:extLst>
                </a:gridCol>
                <a:gridCol w="1666258">
                  <a:extLst>
                    <a:ext uri="{9D8B030D-6E8A-4147-A177-3AD203B41FA5}">
                      <a16:colId xmlns="" xmlns:a16="http://schemas.microsoft.com/office/drawing/2014/main" val="1732655027"/>
                    </a:ext>
                  </a:extLst>
                </a:gridCol>
                <a:gridCol w="1639681">
                  <a:extLst>
                    <a:ext uri="{9D8B030D-6E8A-4147-A177-3AD203B41FA5}">
                      <a16:colId xmlns="" xmlns:a16="http://schemas.microsoft.com/office/drawing/2014/main" val="1690203924"/>
                    </a:ext>
                  </a:extLst>
                </a:gridCol>
                <a:gridCol w="1399969">
                  <a:extLst>
                    <a:ext uri="{9D8B030D-6E8A-4147-A177-3AD203B41FA5}">
                      <a16:colId xmlns="" xmlns:a16="http://schemas.microsoft.com/office/drawing/2014/main" val="173221471"/>
                    </a:ext>
                  </a:extLst>
                </a:gridCol>
              </a:tblGrid>
              <a:tr h="236148">
                <a:tc>
                  <a:txBody>
                    <a:bodyPr/>
                    <a:lstStyle/>
                    <a:p>
                      <a:pPr algn="ctr"/>
                      <a:r>
                        <a:rPr lang="zh-CN" altLang="en-US" sz="1600" b="1" kern="1200" dirty="0">
                          <a:solidFill>
                            <a:srgbClr val="000066"/>
                          </a:solidFill>
                          <a:latin typeface="华文楷体" panose="02010600040101010101" pitchFamily="2" charset="-122"/>
                          <a:ea typeface="华文楷体" panose="02010600040101010101" pitchFamily="2" charset="-122"/>
                          <a:cs typeface="+mn-cs"/>
                        </a:rPr>
                        <a:t>连杆</a:t>
                      </a:r>
                      <a:r>
                        <a:rPr lang="en-US" altLang="zh-CN" sz="1600" b="1" kern="1200" dirty="0" err="1">
                          <a:solidFill>
                            <a:srgbClr val="000066"/>
                          </a:solidFill>
                          <a:latin typeface="华文楷体" panose="02010600040101010101" pitchFamily="2" charset="-122"/>
                          <a:ea typeface="华文楷体" panose="02010600040101010101" pitchFamily="2" charset="-122"/>
                          <a:cs typeface="+mn-cs"/>
                        </a:rPr>
                        <a:t>i</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连杆长度</a:t>
                      </a:r>
                      <a:r>
                        <a:rPr lang="en-US" altLang="zh-CN" sz="1600" b="1" kern="1200" dirty="0" err="1" smtClean="0">
                          <a:solidFill>
                            <a:srgbClr val="000066"/>
                          </a:solidFill>
                          <a:latin typeface="华文楷体" panose="02010600040101010101" pitchFamily="2" charset="-122"/>
                          <a:ea typeface="华文楷体" panose="02010600040101010101" pitchFamily="2" charset="-122"/>
                          <a:cs typeface="+mn-cs"/>
                        </a:rPr>
                        <a:t>ai</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a:t>
                      </a:r>
                      <a:r>
                        <a:rPr lang="en-US" altLang="zh-CN" sz="1600" b="1" kern="1200" dirty="0">
                          <a:solidFill>
                            <a:srgbClr val="000066"/>
                          </a:solidFill>
                          <a:latin typeface="华文楷体" panose="02010600040101010101" pitchFamily="2" charset="-122"/>
                          <a:ea typeface="华文楷体" panose="02010600040101010101" pitchFamily="2" charset="-122"/>
                          <a:cs typeface="+mn-cs"/>
                        </a:rPr>
                        <a:t>m</a:t>
                      </a:r>
                      <a:r>
                        <a:rPr lang="zh-CN" altLang="en-US" sz="1600" b="1" kern="1200" dirty="0">
                          <a:solidFill>
                            <a:srgbClr val="000066"/>
                          </a:solidFill>
                          <a:latin typeface="华文楷体" panose="02010600040101010101" pitchFamily="2" charset="-122"/>
                          <a:ea typeface="华文楷体" panose="02010600040101010101" pitchFamily="2" charset="-122"/>
                          <a:cs typeface="+mn-cs"/>
                        </a:rPr>
                        <a:t>）</a:t>
                      </a:r>
                    </a:p>
                  </a:txBody>
                  <a:tcPr/>
                </a:tc>
                <a:tc>
                  <a:txBody>
                    <a:bodyPr/>
                    <a:lstStyle/>
                    <a:p>
                      <a:pPr algn="ctr"/>
                      <a:r>
                        <a:rPr lang="zh-CN" altLang="en-US" sz="1600" b="1" kern="1200" dirty="0">
                          <a:solidFill>
                            <a:srgbClr val="000066"/>
                          </a:solidFill>
                          <a:latin typeface="华文楷体" panose="02010600040101010101" pitchFamily="2" charset="-122"/>
                          <a:ea typeface="华文楷体" panose="02010600040101010101" pitchFamily="2" charset="-122"/>
                          <a:cs typeface="+mn-cs"/>
                        </a:rPr>
                        <a:t>连杆</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转角</a:t>
                      </a:r>
                      <a:r>
                        <a:rPr lang="en-US" altLang="zh-CN" sz="1600" b="1" kern="1200" dirty="0" smtClean="0">
                          <a:solidFill>
                            <a:srgbClr val="000066"/>
                          </a:solidFill>
                          <a:latin typeface="华文楷体" panose="02010600040101010101" pitchFamily="2" charset="-122"/>
                          <a:ea typeface="华文楷体" panose="02010600040101010101" pitchFamily="2" charset="-122"/>
                          <a:cs typeface="+mn-cs"/>
                        </a:rPr>
                        <a:t>α</a:t>
                      </a:r>
                      <a:r>
                        <a:rPr lang="en-US" altLang="zh-CN" sz="1600" b="1" kern="1200" dirty="0" err="1" smtClean="0">
                          <a:solidFill>
                            <a:srgbClr val="000066"/>
                          </a:solidFill>
                          <a:latin typeface="华文楷体" panose="02010600040101010101" pitchFamily="2" charset="-122"/>
                          <a:ea typeface="华文楷体" panose="02010600040101010101" pitchFamily="2" charset="-122"/>
                          <a:cs typeface="+mn-cs"/>
                        </a:rPr>
                        <a:t>i</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a:t>
                      </a:r>
                      <a:r>
                        <a:rPr lang="en-US" altLang="zh-CN" sz="1600" b="1" kern="1200" dirty="0">
                          <a:solidFill>
                            <a:srgbClr val="000066"/>
                          </a:solidFill>
                          <a:latin typeface="华文楷体" panose="02010600040101010101" pitchFamily="2" charset="-122"/>
                          <a:ea typeface="华文楷体" panose="02010600040101010101" pitchFamily="2" charset="-122"/>
                          <a:cs typeface="+mn-cs"/>
                        </a:rPr>
                        <a:t>rad</a:t>
                      </a:r>
                      <a:r>
                        <a:rPr lang="zh-CN" altLang="en-US" sz="1600" b="1" kern="1200" dirty="0">
                          <a:solidFill>
                            <a:srgbClr val="000066"/>
                          </a:solidFill>
                          <a:latin typeface="华文楷体" panose="02010600040101010101" pitchFamily="2" charset="-122"/>
                          <a:ea typeface="华文楷体" panose="02010600040101010101" pitchFamily="2" charset="-122"/>
                          <a:cs typeface="+mn-cs"/>
                        </a:rPr>
                        <a:t>）</a:t>
                      </a:r>
                    </a:p>
                  </a:txBody>
                  <a:tcPr/>
                </a:tc>
                <a:tc>
                  <a:txBody>
                    <a:bodyPr/>
                    <a:lstStyle/>
                    <a:p>
                      <a:pPr algn="ctr"/>
                      <a:r>
                        <a:rPr lang="zh-CN" altLang="en-US" sz="1600" b="1" kern="1200" dirty="0">
                          <a:solidFill>
                            <a:srgbClr val="000066"/>
                          </a:solidFill>
                          <a:latin typeface="华文楷体" panose="02010600040101010101" pitchFamily="2" charset="-122"/>
                          <a:ea typeface="华文楷体" panose="02010600040101010101" pitchFamily="2" charset="-122"/>
                          <a:cs typeface="+mn-cs"/>
                        </a:rPr>
                        <a:t>连杆</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偏距</a:t>
                      </a:r>
                      <a:r>
                        <a:rPr lang="en-US" altLang="zh-CN" sz="1600" b="1" kern="1200" dirty="0" smtClean="0">
                          <a:solidFill>
                            <a:srgbClr val="000066"/>
                          </a:solidFill>
                          <a:latin typeface="华文楷体" panose="02010600040101010101" pitchFamily="2" charset="-122"/>
                          <a:ea typeface="华文楷体" panose="02010600040101010101" pitchFamily="2" charset="-122"/>
                          <a:cs typeface="+mn-cs"/>
                        </a:rPr>
                        <a:t>di</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a:t>
                      </a:r>
                      <a:r>
                        <a:rPr lang="en-US" altLang="zh-CN" sz="1600" b="1" kern="1200" dirty="0">
                          <a:solidFill>
                            <a:srgbClr val="000066"/>
                          </a:solidFill>
                          <a:latin typeface="华文楷体" panose="02010600040101010101" pitchFamily="2" charset="-122"/>
                          <a:ea typeface="华文楷体" panose="02010600040101010101" pitchFamily="2" charset="-122"/>
                          <a:cs typeface="+mn-cs"/>
                        </a:rPr>
                        <a:t>m</a:t>
                      </a:r>
                      <a:r>
                        <a:rPr lang="zh-CN" altLang="en-US" sz="1600" b="1" kern="1200" dirty="0">
                          <a:solidFill>
                            <a:srgbClr val="000066"/>
                          </a:solidFill>
                          <a:latin typeface="华文楷体" panose="02010600040101010101" pitchFamily="2" charset="-122"/>
                          <a:ea typeface="华文楷体" panose="02010600040101010101" pitchFamily="2" charset="-122"/>
                          <a:cs typeface="+mn-cs"/>
                        </a:rPr>
                        <a:t>）</a:t>
                      </a:r>
                    </a:p>
                  </a:txBody>
                  <a:tcPr/>
                </a:tc>
                <a:tc>
                  <a:txBody>
                    <a:bodyPr/>
                    <a:lstStyle/>
                    <a:p>
                      <a:pPr algn="ctr"/>
                      <a:r>
                        <a:rPr lang="zh-CN" altLang="en-US" sz="1600" b="1" kern="1200" dirty="0">
                          <a:solidFill>
                            <a:srgbClr val="000066"/>
                          </a:solidFill>
                          <a:latin typeface="华文楷体" panose="02010600040101010101" pitchFamily="2" charset="-122"/>
                          <a:ea typeface="华文楷体" panose="02010600040101010101" pitchFamily="2" charset="-122"/>
                          <a:cs typeface="+mn-cs"/>
                        </a:rPr>
                        <a:t>关节</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角</a:t>
                      </a:r>
                      <a:r>
                        <a:rPr lang="en-US" altLang="zh-CN" sz="1600" b="1" kern="1200" dirty="0" err="1" smtClean="0">
                          <a:solidFill>
                            <a:srgbClr val="000066"/>
                          </a:solidFill>
                          <a:latin typeface="华文楷体" panose="02010600040101010101" pitchFamily="2" charset="-122"/>
                          <a:ea typeface="华文楷体" panose="02010600040101010101" pitchFamily="2" charset="-122"/>
                          <a:cs typeface="+mn-cs"/>
                        </a:rPr>
                        <a:t>θi</a:t>
                      </a:r>
                      <a:r>
                        <a:rPr lang="zh-CN" altLang="en-US" sz="1600" b="1" kern="1200" dirty="0" smtClean="0">
                          <a:solidFill>
                            <a:srgbClr val="000066"/>
                          </a:solidFill>
                          <a:latin typeface="华文楷体" panose="02010600040101010101" pitchFamily="2" charset="-122"/>
                          <a:ea typeface="华文楷体" panose="02010600040101010101" pitchFamily="2" charset="-122"/>
                          <a:cs typeface="+mn-cs"/>
                        </a:rPr>
                        <a:t>（</a:t>
                      </a:r>
                      <a:r>
                        <a:rPr lang="en-US" altLang="zh-CN" sz="1600" b="1" kern="1200" dirty="0">
                          <a:solidFill>
                            <a:srgbClr val="000066"/>
                          </a:solidFill>
                          <a:latin typeface="华文楷体" panose="02010600040101010101" pitchFamily="2" charset="-122"/>
                          <a:ea typeface="华文楷体" panose="02010600040101010101" pitchFamily="2" charset="-122"/>
                          <a:cs typeface="+mn-cs"/>
                        </a:rPr>
                        <a:t>rad</a:t>
                      </a:r>
                      <a:r>
                        <a:rPr lang="zh-CN" altLang="en-US" sz="1600" b="1" kern="1200" dirty="0">
                          <a:solidFill>
                            <a:srgbClr val="000066"/>
                          </a:solidFill>
                          <a:latin typeface="华文楷体" panose="02010600040101010101" pitchFamily="2" charset="-122"/>
                          <a:ea typeface="华文楷体" panose="02010600040101010101" pitchFamily="2" charset="-122"/>
                          <a:cs typeface="+mn-cs"/>
                        </a:rPr>
                        <a:t>）</a:t>
                      </a:r>
                    </a:p>
                  </a:txBody>
                  <a:tcPr/>
                </a:tc>
                <a:extLst>
                  <a:ext uri="{0D108BD9-81ED-4DB2-BD59-A6C34878D82A}">
                    <a16:rowId xmlns="" xmlns:a16="http://schemas.microsoft.com/office/drawing/2014/main" val="247229252"/>
                  </a:ext>
                </a:extLst>
              </a:tr>
              <a:tr h="231423">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1</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0.150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Pi/2</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0.423</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0+q1</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extLst>
                  <a:ext uri="{0D108BD9-81ED-4DB2-BD59-A6C34878D82A}">
                    <a16:rowId xmlns="" xmlns:a16="http://schemas.microsoft.com/office/drawing/2014/main" val="3945041597"/>
                  </a:ext>
                </a:extLst>
              </a:tr>
              <a:tr h="231423">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2</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0.580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pi/2+q2</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extLst>
                  <a:ext uri="{0D108BD9-81ED-4DB2-BD59-A6C34878D82A}">
                    <a16:rowId xmlns="" xmlns:a16="http://schemas.microsoft.com/office/drawing/2014/main" val="3373231342"/>
                  </a:ext>
                </a:extLst>
              </a:tr>
              <a:tr h="231423">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3</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0.725</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Pi/2</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0.119</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kern="1200" dirty="0">
                          <a:solidFill>
                            <a:srgbClr val="000066"/>
                          </a:solidFill>
                          <a:latin typeface="华文楷体" panose="02010600040101010101" pitchFamily="2" charset="-122"/>
                          <a:ea typeface="华文楷体" panose="02010600040101010101" pitchFamily="2" charset="-122"/>
                          <a:cs typeface="+mn-cs"/>
                        </a:rPr>
                        <a:t>-pi/2+q3</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extLst>
                  <a:ext uri="{0D108BD9-81ED-4DB2-BD59-A6C34878D82A}">
                    <a16:rowId xmlns="" xmlns:a16="http://schemas.microsoft.com/office/drawing/2014/main" val="3222852013"/>
                  </a:ext>
                </a:extLst>
              </a:tr>
              <a:tr h="231423">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4</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tc>
                  <a:txBody>
                    <a:bodyPr/>
                    <a:lstStyle/>
                    <a:p>
                      <a:pPr algn="ctr"/>
                      <a:r>
                        <a:rPr lang="en-US" altLang="zh-CN" sz="1600" b="1" kern="1200" dirty="0">
                          <a:solidFill>
                            <a:srgbClr val="000066"/>
                          </a:solidFill>
                          <a:latin typeface="华文楷体" panose="02010600040101010101" pitchFamily="2" charset="-122"/>
                          <a:ea typeface="华文楷体" panose="02010600040101010101" pitchFamily="2" charset="-122"/>
                          <a:cs typeface="+mn-cs"/>
                        </a:rPr>
                        <a:t>0+q4</a:t>
                      </a:r>
                      <a:endParaRPr lang="zh-CN" altLang="en-US" sz="1600" b="1" kern="1200" dirty="0">
                        <a:solidFill>
                          <a:srgbClr val="000066"/>
                        </a:solidFill>
                        <a:latin typeface="华文楷体" panose="02010600040101010101" pitchFamily="2" charset="-122"/>
                        <a:ea typeface="华文楷体" panose="02010600040101010101" pitchFamily="2" charset="-122"/>
                        <a:cs typeface="+mn-cs"/>
                      </a:endParaRPr>
                    </a:p>
                  </a:txBody>
                  <a:tcPr/>
                </a:tc>
                <a:extLst>
                  <a:ext uri="{0D108BD9-81ED-4DB2-BD59-A6C34878D82A}">
                    <a16:rowId xmlns="" xmlns:a16="http://schemas.microsoft.com/office/drawing/2014/main" val="1771738738"/>
                  </a:ext>
                </a:extLst>
              </a:tr>
            </a:tbl>
          </a:graphicData>
        </a:graphic>
      </p:graphicFrame>
      <p:pic>
        <p:nvPicPr>
          <p:cNvPr id="2" name="图片 1"/>
          <p:cNvPicPr>
            <a:picLocks noChangeAspect="1"/>
          </p:cNvPicPr>
          <p:nvPr/>
        </p:nvPicPr>
        <p:blipFill>
          <a:blip r:embed="rId20"/>
          <a:stretch>
            <a:fillRect/>
          </a:stretch>
        </p:blipFill>
        <p:spPr>
          <a:xfrm>
            <a:off x="205535" y="782025"/>
            <a:ext cx="8032176" cy="1051651"/>
          </a:xfrm>
          <a:prstGeom prst="rect">
            <a:avLst/>
          </a:prstGeom>
        </p:spPr>
      </p:pic>
      <p:pic>
        <p:nvPicPr>
          <p:cNvPr id="23" name="图片 22"/>
          <p:cNvPicPr>
            <a:picLocks noChangeAspect="1"/>
          </p:cNvPicPr>
          <p:nvPr/>
        </p:nvPicPr>
        <p:blipFill>
          <a:blip r:embed="rId21"/>
          <a:stretch>
            <a:fillRect/>
          </a:stretch>
        </p:blipFill>
        <p:spPr>
          <a:xfrm>
            <a:off x="5000006" y="2052545"/>
            <a:ext cx="3427980" cy="1865345"/>
          </a:xfrm>
          <a:prstGeom prst="rect">
            <a:avLst/>
          </a:prstGeom>
        </p:spPr>
      </p:pic>
    </p:spTree>
    <p:extLst>
      <p:ext uri="{BB962C8B-B14F-4D97-AF65-F5344CB8AC3E}">
        <p14:creationId xmlns:p14="http://schemas.microsoft.com/office/powerpoint/2010/main" val="279609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6D298FC-777A-443C-AD22-45CFFE1CFA04}"/>
              </a:ext>
            </a:extLst>
          </p:cNvPr>
          <p:cNvPicPr>
            <a:picLocks noChangeAspect="1"/>
          </p:cNvPicPr>
          <p:nvPr/>
        </p:nvPicPr>
        <p:blipFill>
          <a:blip r:embed="rId2"/>
          <a:stretch>
            <a:fillRect/>
          </a:stretch>
        </p:blipFill>
        <p:spPr>
          <a:xfrm>
            <a:off x="646114" y="1212777"/>
            <a:ext cx="7651143" cy="4656223"/>
          </a:xfrm>
          <a:prstGeom prst="rect">
            <a:avLst/>
          </a:prstGeom>
        </p:spPr>
      </p:pic>
    </p:spTree>
    <p:extLst>
      <p:ext uri="{BB962C8B-B14F-4D97-AF65-F5344CB8AC3E}">
        <p14:creationId xmlns:p14="http://schemas.microsoft.com/office/powerpoint/2010/main" val="4254201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a:extLst>
              <a:ext uri="{FF2B5EF4-FFF2-40B4-BE49-F238E27FC236}">
                <a16:creationId xmlns="" xmlns:a16="http://schemas.microsoft.com/office/drawing/2014/main" id="{1C7126FB-1405-4526-B39C-0B045C87FAF5}"/>
              </a:ext>
            </a:extLst>
          </p:cNvPr>
          <p:cNvSpPr>
            <a:spLocks noChangeArrowheads="1"/>
          </p:cNvSpPr>
          <p:nvPr/>
        </p:nvSpPr>
        <p:spPr bwMode="auto">
          <a:xfrm>
            <a:off x="63922" y="516902"/>
            <a:ext cx="8929687" cy="524311"/>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zh-CN" altLang="en-US" b="1" dirty="0">
                <a:solidFill>
                  <a:srgbClr val="000066"/>
                </a:solidFill>
                <a:latin typeface="华文楷体" panose="02010600040101010101" pitchFamily="2" charset="-122"/>
                <a:ea typeface="华文楷体" panose="02010600040101010101" pitchFamily="2" charset="-122"/>
              </a:rPr>
              <a:t>四轴码垛机器人运动学程序</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10" name="图片 9">
            <a:extLst>
              <a:ext uri="{FF2B5EF4-FFF2-40B4-BE49-F238E27FC236}">
                <a16:creationId xmlns="" xmlns:a16="http://schemas.microsoft.com/office/drawing/2014/main" id="{36EC1A52-D22E-42BB-9812-B603ABE409C4}"/>
              </a:ext>
            </a:extLst>
          </p:cNvPr>
          <p:cNvPicPr>
            <a:picLocks noChangeAspect="1"/>
          </p:cNvPicPr>
          <p:nvPr/>
        </p:nvPicPr>
        <p:blipFill>
          <a:blip r:embed="rId2"/>
          <a:stretch>
            <a:fillRect/>
          </a:stretch>
        </p:blipFill>
        <p:spPr>
          <a:xfrm>
            <a:off x="60155" y="1041213"/>
            <a:ext cx="3689685" cy="2387787"/>
          </a:xfrm>
          <a:prstGeom prst="rect">
            <a:avLst/>
          </a:prstGeom>
        </p:spPr>
      </p:pic>
      <p:pic>
        <p:nvPicPr>
          <p:cNvPr id="11" name="图片 10">
            <a:extLst>
              <a:ext uri="{FF2B5EF4-FFF2-40B4-BE49-F238E27FC236}">
                <a16:creationId xmlns="" xmlns:a16="http://schemas.microsoft.com/office/drawing/2014/main" id="{BFEC5B45-354A-4903-8F8A-3F32BDA7910E}"/>
              </a:ext>
            </a:extLst>
          </p:cNvPr>
          <p:cNvPicPr>
            <a:picLocks noChangeAspect="1"/>
          </p:cNvPicPr>
          <p:nvPr/>
        </p:nvPicPr>
        <p:blipFill>
          <a:blip r:embed="rId3"/>
          <a:stretch>
            <a:fillRect/>
          </a:stretch>
        </p:blipFill>
        <p:spPr>
          <a:xfrm>
            <a:off x="3265745" y="2837810"/>
            <a:ext cx="5727864" cy="3759759"/>
          </a:xfrm>
          <a:prstGeom prst="rect">
            <a:avLst/>
          </a:prstGeom>
        </p:spPr>
      </p:pic>
    </p:spTree>
    <p:extLst>
      <p:ext uri="{BB962C8B-B14F-4D97-AF65-F5344CB8AC3E}">
        <p14:creationId xmlns:p14="http://schemas.microsoft.com/office/powerpoint/2010/main" val="572059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a:extLst>
              <a:ext uri="{FF2B5EF4-FFF2-40B4-BE49-F238E27FC236}">
                <a16:creationId xmlns="" xmlns:a16="http://schemas.microsoft.com/office/drawing/2014/main" id="{58D6B086-7278-44DC-BA4B-7E99DDB38429}"/>
              </a:ext>
            </a:extLst>
          </p:cNvPr>
          <p:cNvSpPr txBox="1">
            <a:spLocks noChangeArrowheads="1"/>
          </p:cNvSpPr>
          <p:nvPr/>
        </p:nvSpPr>
        <p:spPr bwMode="auto">
          <a:xfrm>
            <a:off x="519113" y="679450"/>
            <a:ext cx="6867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algn="ctr" eaLnBrk="1" hangingPunct="1">
              <a:spcBef>
                <a:spcPct val="50000"/>
              </a:spcBef>
              <a:buFont typeface="Arial" panose="020B0604020202020204" pitchFamily="34" charset="0"/>
              <a:buNone/>
            </a:pPr>
            <a:r>
              <a:rPr lang="en-US" altLang="zh-CN" sz="3200" b="1" dirty="0">
                <a:solidFill>
                  <a:srgbClr val="800000"/>
                </a:solidFill>
                <a:latin typeface="华文楷体" panose="02010600040101010101" pitchFamily="2" charset="-122"/>
                <a:ea typeface="华文楷体" panose="02010600040101010101" pitchFamily="2" charset="-122"/>
              </a:rPr>
              <a:t>2</a:t>
            </a:r>
            <a:r>
              <a:rPr lang="zh-CN" altLang="en-US" sz="3200" b="1" dirty="0">
                <a:solidFill>
                  <a:srgbClr val="800000"/>
                </a:solidFill>
                <a:latin typeface="华文楷体" panose="02010600040101010101" pitchFamily="2" charset="-122"/>
                <a:ea typeface="华文楷体" panose="02010600040101010101" pitchFamily="2" charset="-122"/>
              </a:rPr>
              <a:t>、机器人工具箱</a:t>
            </a:r>
            <a:endParaRPr lang="zh-CN" altLang="zh-CN" sz="3200" b="1" dirty="0">
              <a:solidFill>
                <a:srgbClr val="800000"/>
              </a:solidFill>
              <a:latin typeface="华文楷体" panose="02010600040101010101" pitchFamily="2" charset="-122"/>
              <a:ea typeface="华文楷体" panose="02010600040101010101" pitchFamily="2" charset="-122"/>
            </a:endParaRPr>
          </a:p>
        </p:txBody>
      </p:sp>
      <p:sp>
        <p:nvSpPr>
          <p:cNvPr id="4" name="矩形 1">
            <a:extLst>
              <a:ext uri="{FF2B5EF4-FFF2-40B4-BE49-F238E27FC236}">
                <a16:creationId xmlns="" xmlns:a16="http://schemas.microsoft.com/office/drawing/2014/main" id="{1A8BA755-74CB-4106-9E9E-DE4D586B01E1}"/>
              </a:ext>
            </a:extLst>
          </p:cNvPr>
          <p:cNvSpPr>
            <a:spLocks noChangeArrowheads="1"/>
          </p:cNvSpPr>
          <p:nvPr/>
        </p:nvSpPr>
        <p:spPr bwMode="auto">
          <a:xfrm>
            <a:off x="36915" y="1330988"/>
            <a:ext cx="8929687" cy="1447640"/>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marL="342900" indent="-342900" eaLnBrk="1" hangingPunct="1">
              <a:lnSpc>
                <a:spcPct val="125000"/>
              </a:lnSpc>
              <a:buFont typeface="Wingdings" panose="05000000000000000000" pitchFamily="2" charset="2"/>
              <a:buChar char="u"/>
              <a:defRPr/>
            </a:pPr>
            <a:r>
              <a:rPr lang="zh-CN" altLang="en-US" b="1" dirty="0">
                <a:solidFill>
                  <a:srgbClr val="000066"/>
                </a:solidFill>
                <a:latin typeface="华文楷体" panose="02010600040101010101" pitchFamily="2" charset="-122"/>
                <a:ea typeface="华文楷体" panose="02010600040101010101" pitchFamily="2" charset="-122"/>
              </a:rPr>
              <a:t>机器人工具箱的下载及安装教程，请见网盘资料</a:t>
            </a:r>
            <a:endParaRPr lang="en-US" altLang="zh-CN" b="1" dirty="0">
              <a:solidFill>
                <a:srgbClr val="000066"/>
              </a:solidFill>
              <a:latin typeface="华文楷体" panose="02010600040101010101" pitchFamily="2" charset="-122"/>
              <a:ea typeface="华文楷体" panose="02010600040101010101" pitchFamily="2" charset="-122"/>
            </a:endParaRPr>
          </a:p>
          <a:p>
            <a:pPr marL="342900" indent="-342900" eaLnBrk="1" hangingPunct="1">
              <a:lnSpc>
                <a:spcPct val="125000"/>
              </a:lnSpc>
              <a:buFont typeface="Wingdings" panose="05000000000000000000" pitchFamily="2" charset="2"/>
              <a:buChar char="u"/>
              <a:defRPr/>
            </a:pPr>
            <a:r>
              <a:rPr lang="zh-CN" altLang="en-US" b="1" dirty="0">
                <a:solidFill>
                  <a:srgbClr val="000066"/>
                </a:solidFill>
                <a:latin typeface="华文楷体" panose="02010600040101010101" pitchFamily="2" charset="-122"/>
                <a:ea typeface="华文楷体" panose="02010600040101010101" pitchFamily="2" charset="-122"/>
              </a:rPr>
              <a:t>机器人工具箱可帮助使用者快速搭建机器人仿真环境</a:t>
            </a:r>
            <a:endParaRPr lang="en-US" altLang="zh-CN" b="1" dirty="0">
              <a:solidFill>
                <a:srgbClr val="000066"/>
              </a:solidFill>
              <a:latin typeface="华文楷体" panose="02010600040101010101" pitchFamily="2" charset="-122"/>
              <a:ea typeface="华文楷体" panose="02010600040101010101" pitchFamily="2" charset="-122"/>
            </a:endParaRPr>
          </a:p>
          <a:p>
            <a:pPr marL="342900" indent="-342900" eaLnBrk="1" hangingPunct="1">
              <a:lnSpc>
                <a:spcPct val="125000"/>
              </a:lnSpc>
              <a:buFont typeface="Wingdings" panose="05000000000000000000" pitchFamily="2" charset="2"/>
              <a:buChar char="u"/>
              <a:defRPr/>
            </a:pPr>
            <a:r>
              <a:rPr lang="zh-CN" altLang="en-US" b="1" dirty="0">
                <a:solidFill>
                  <a:srgbClr val="000066"/>
                </a:solidFill>
                <a:latin typeface="华文楷体" panose="02010600040101010101" pitchFamily="2" charset="-122"/>
                <a:ea typeface="华文楷体" panose="02010600040101010101" pitchFamily="2" charset="-122"/>
              </a:rPr>
              <a:t>机器人工具箱也可在毕设和科研中发挥重要作用</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2" name="图片 1">
            <a:extLst>
              <a:ext uri="{FF2B5EF4-FFF2-40B4-BE49-F238E27FC236}">
                <a16:creationId xmlns="" xmlns:a16="http://schemas.microsoft.com/office/drawing/2014/main" id="{17B00BA2-4827-4128-AD4C-A650DAA3B3AE}"/>
              </a:ext>
            </a:extLst>
          </p:cNvPr>
          <p:cNvPicPr>
            <a:picLocks noChangeAspect="1"/>
          </p:cNvPicPr>
          <p:nvPr/>
        </p:nvPicPr>
        <p:blipFill>
          <a:blip r:embed="rId2"/>
          <a:stretch>
            <a:fillRect/>
          </a:stretch>
        </p:blipFill>
        <p:spPr>
          <a:xfrm>
            <a:off x="1393241" y="2889552"/>
            <a:ext cx="2522439" cy="3795089"/>
          </a:xfrm>
          <a:prstGeom prst="rect">
            <a:avLst/>
          </a:prstGeom>
        </p:spPr>
      </p:pic>
      <p:pic>
        <p:nvPicPr>
          <p:cNvPr id="5" name="图片 4">
            <a:extLst>
              <a:ext uri="{FF2B5EF4-FFF2-40B4-BE49-F238E27FC236}">
                <a16:creationId xmlns="" xmlns:a16="http://schemas.microsoft.com/office/drawing/2014/main" id="{2C3F1BEF-E57C-481B-966D-819DEB0D83EB}"/>
              </a:ext>
            </a:extLst>
          </p:cNvPr>
          <p:cNvPicPr>
            <a:picLocks noChangeAspect="1"/>
          </p:cNvPicPr>
          <p:nvPr/>
        </p:nvPicPr>
        <p:blipFill>
          <a:blip r:embed="rId3"/>
          <a:stretch>
            <a:fillRect/>
          </a:stretch>
        </p:blipFill>
        <p:spPr>
          <a:xfrm>
            <a:off x="5016858" y="2850728"/>
            <a:ext cx="2609505" cy="379508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
            <a:extLst>
              <a:ext uri="{FF2B5EF4-FFF2-40B4-BE49-F238E27FC236}">
                <a16:creationId xmlns="" xmlns:a16="http://schemas.microsoft.com/office/drawing/2014/main" id="{660DFF5D-01CE-416B-9C94-A621D1D20FA7}"/>
              </a:ext>
            </a:extLst>
          </p:cNvPr>
          <p:cNvSpPr>
            <a:spLocks noChangeArrowheads="1"/>
          </p:cNvSpPr>
          <p:nvPr/>
        </p:nvSpPr>
        <p:spPr bwMode="auto">
          <a:xfrm>
            <a:off x="52348" y="563200"/>
            <a:ext cx="8929687" cy="1909305"/>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1</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a:solidFill>
                  <a:srgbClr val="000066"/>
                </a:solidFill>
                <a:latin typeface="华文楷体" panose="02010600040101010101" pitchFamily="2" charset="-122"/>
                <a:ea typeface="华文楷体" panose="02010600040101010101" pitchFamily="2" charset="-122"/>
              </a:rPr>
              <a:t>Link</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建立机器人的连杆系数</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2</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err="1">
                <a:solidFill>
                  <a:srgbClr val="000066"/>
                </a:solidFill>
                <a:latin typeface="华文楷体" panose="02010600040101010101" pitchFamily="2" charset="-122"/>
                <a:ea typeface="华文楷体" panose="02010600040101010101" pitchFamily="2" charset="-122"/>
              </a:rPr>
              <a:t>SeriaLink</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建立机器人的运动学模型</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3</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err="1">
                <a:solidFill>
                  <a:srgbClr val="000066"/>
                </a:solidFill>
                <a:latin typeface="华文楷体" panose="02010600040101010101" pitchFamily="2" charset="-122"/>
                <a:ea typeface="华文楷体" panose="02010600040101010101" pitchFamily="2" charset="-122"/>
              </a:rPr>
              <a:t>fkine</a:t>
            </a:r>
            <a:r>
              <a:rPr lang="en-US" altLang="zh-CN" b="1" dirty="0">
                <a:solidFill>
                  <a:srgbClr val="000066"/>
                </a:solidFill>
                <a:latin typeface="华文楷体" panose="02010600040101010101" pitchFamily="2" charset="-122"/>
                <a:ea typeface="华文楷体" panose="02010600040101010101" pitchFamily="2" charset="-122"/>
              </a:rPr>
              <a:t> —</a:t>
            </a:r>
            <a:r>
              <a:rPr lang="zh-CN" altLang="en-US" b="1" dirty="0">
                <a:solidFill>
                  <a:srgbClr val="000066"/>
                </a:solidFill>
                <a:latin typeface="华文楷体" panose="02010600040101010101" pitchFamily="2" charset="-122"/>
                <a:ea typeface="华文楷体" panose="02010600040101010101" pitchFamily="2" charset="-122"/>
              </a:rPr>
              <a:t>机器人正向运动学求解</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7" name="图片 6">
            <a:extLst>
              <a:ext uri="{FF2B5EF4-FFF2-40B4-BE49-F238E27FC236}">
                <a16:creationId xmlns="" xmlns:a16="http://schemas.microsoft.com/office/drawing/2014/main" id="{D1BBA060-E538-40FB-8D35-FC46EC7CB8A7}"/>
              </a:ext>
            </a:extLst>
          </p:cNvPr>
          <p:cNvPicPr>
            <a:picLocks noChangeAspect="1"/>
          </p:cNvPicPr>
          <p:nvPr/>
        </p:nvPicPr>
        <p:blipFill>
          <a:blip r:embed="rId2"/>
          <a:stretch>
            <a:fillRect/>
          </a:stretch>
        </p:blipFill>
        <p:spPr>
          <a:xfrm>
            <a:off x="273818" y="2041156"/>
            <a:ext cx="4892464" cy="2019475"/>
          </a:xfrm>
          <a:prstGeom prst="rect">
            <a:avLst/>
          </a:prstGeom>
        </p:spPr>
      </p:pic>
      <p:pic>
        <p:nvPicPr>
          <p:cNvPr id="11" name="图片 10">
            <a:extLst>
              <a:ext uri="{FF2B5EF4-FFF2-40B4-BE49-F238E27FC236}">
                <a16:creationId xmlns="" xmlns:a16="http://schemas.microsoft.com/office/drawing/2014/main" id="{FF874222-B825-4720-87A8-BAB664E8C192}"/>
              </a:ext>
            </a:extLst>
          </p:cNvPr>
          <p:cNvPicPr>
            <a:picLocks noChangeAspect="1"/>
          </p:cNvPicPr>
          <p:nvPr/>
        </p:nvPicPr>
        <p:blipFill>
          <a:blip r:embed="rId3"/>
          <a:stretch>
            <a:fillRect/>
          </a:stretch>
        </p:blipFill>
        <p:spPr>
          <a:xfrm>
            <a:off x="5447147" y="4060631"/>
            <a:ext cx="3254022" cy="239288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
            <a:extLst>
              <a:ext uri="{FF2B5EF4-FFF2-40B4-BE49-F238E27FC236}">
                <a16:creationId xmlns="" xmlns:a16="http://schemas.microsoft.com/office/drawing/2014/main" id="{660DFF5D-01CE-416B-9C94-A621D1D20FA7}"/>
              </a:ext>
            </a:extLst>
          </p:cNvPr>
          <p:cNvSpPr>
            <a:spLocks noChangeArrowheads="1"/>
          </p:cNvSpPr>
          <p:nvPr/>
        </p:nvSpPr>
        <p:spPr bwMode="auto">
          <a:xfrm>
            <a:off x="52348" y="563200"/>
            <a:ext cx="8929687" cy="524311"/>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4</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a:solidFill>
                  <a:srgbClr val="000066"/>
                </a:solidFill>
                <a:latin typeface="华文楷体" panose="02010600040101010101" pitchFamily="2" charset="-122"/>
                <a:ea typeface="华文楷体" panose="02010600040101010101" pitchFamily="2" charset="-122"/>
              </a:rPr>
              <a:t>teach</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机器人示教</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3" name="图片 2">
            <a:extLst>
              <a:ext uri="{FF2B5EF4-FFF2-40B4-BE49-F238E27FC236}">
                <a16:creationId xmlns="" xmlns:a16="http://schemas.microsoft.com/office/drawing/2014/main" id="{BE64372B-9711-4273-A2F7-951478B8880C}"/>
              </a:ext>
            </a:extLst>
          </p:cNvPr>
          <p:cNvPicPr>
            <a:picLocks noChangeAspect="1"/>
          </p:cNvPicPr>
          <p:nvPr/>
        </p:nvPicPr>
        <p:blipFill>
          <a:blip r:embed="rId2"/>
          <a:stretch>
            <a:fillRect/>
          </a:stretch>
        </p:blipFill>
        <p:spPr>
          <a:xfrm>
            <a:off x="4971917" y="1047591"/>
            <a:ext cx="3161228" cy="2839209"/>
          </a:xfrm>
          <a:prstGeom prst="rect">
            <a:avLst/>
          </a:prstGeom>
        </p:spPr>
      </p:pic>
      <p:pic>
        <p:nvPicPr>
          <p:cNvPr id="7" name="图片 6">
            <a:extLst>
              <a:ext uri="{FF2B5EF4-FFF2-40B4-BE49-F238E27FC236}">
                <a16:creationId xmlns="" xmlns:a16="http://schemas.microsoft.com/office/drawing/2014/main" id="{BF8DB4E6-A174-4689-81E1-95AC9B4366BF}"/>
              </a:ext>
            </a:extLst>
          </p:cNvPr>
          <p:cNvPicPr>
            <a:picLocks noChangeAspect="1"/>
          </p:cNvPicPr>
          <p:nvPr/>
        </p:nvPicPr>
        <p:blipFill>
          <a:blip r:embed="rId3"/>
          <a:stretch>
            <a:fillRect/>
          </a:stretch>
        </p:blipFill>
        <p:spPr>
          <a:xfrm>
            <a:off x="513352" y="1278982"/>
            <a:ext cx="1874682" cy="457240"/>
          </a:xfrm>
          <a:prstGeom prst="rect">
            <a:avLst/>
          </a:prstGeom>
        </p:spPr>
      </p:pic>
      <p:pic>
        <p:nvPicPr>
          <p:cNvPr id="8" name="图片 7">
            <a:extLst>
              <a:ext uri="{FF2B5EF4-FFF2-40B4-BE49-F238E27FC236}">
                <a16:creationId xmlns="" xmlns:a16="http://schemas.microsoft.com/office/drawing/2014/main" id="{18F88293-F644-42A4-A1AE-991EE31F5993}"/>
              </a:ext>
            </a:extLst>
          </p:cNvPr>
          <p:cNvPicPr>
            <a:picLocks noChangeAspect="1"/>
          </p:cNvPicPr>
          <p:nvPr/>
        </p:nvPicPr>
        <p:blipFill>
          <a:blip r:embed="rId4"/>
          <a:stretch>
            <a:fillRect/>
          </a:stretch>
        </p:blipFill>
        <p:spPr>
          <a:xfrm>
            <a:off x="647033" y="3161756"/>
            <a:ext cx="3620165" cy="3217350"/>
          </a:xfrm>
          <a:prstGeom prst="rect">
            <a:avLst/>
          </a:prstGeom>
        </p:spPr>
      </p:pic>
    </p:spTree>
    <p:extLst>
      <p:ext uri="{BB962C8B-B14F-4D97-AF65-F5344CB8AC3E}">
        <p14:creationId xmlns:p14="http://schemas.microsoft.com/office/powerpoint/2010/main" val="1781656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
            <a:extLst>
              <a:ext uri="{FF2B5EF4-FFF2-40B4-BE49-F238E27FC236}">
                <a16:creationId xmlns="" xmlns:a16="http://schemas.microsoft.com/office/drawing/2014/main" id="{660DFF5D-01CE-416B-9C94-A621D1D20FA7}"/>
              </a:ext>
            </a:extLst>
          </p:cNvPr>
          <p:cNvSpPr>
            <a:spLocks noChangeArrowheads="1"/>
          </p:cNvSpPr>
          <p:nvPr/>
        </p:nvSpPr>
        <p:spPr bwMode="auto">
          <a:xfrm>
            <a:off x="52348" y="563200"/>
            <a:ext cx="8929687" cy="524311"/>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5</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a:solidFill>
                  <a:srgbClr val="000066"/>
                </a:solidFill>
                <a:latin typeface="华文楷体" panose="02010600040101010101" pitchFamily="2" charset="-122"/>
                <a:ea typeface="华文楷体" panose="02010600040101010101" pitchFamily="2" charset="-122"/>
              </a:rPr>
              <a:t>plot</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某显示关节角下的机器人位姿状态</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2" name="图片 1">
            <a:extLst>
              <a:ext uri="{FF2B5EF4-FFF2-40B4-BE49-F238E27FC236}">
                <a16:creationId xmlns="" xmlns:a16="http://schemas.microsoft.com/office/drawing/2014/main" id="{22CC5F90-3F0D-4214-98DB-D3B461BAFB62}"/>
              </a:ext>
            </a:extLst>
          </p:cNvPr>
          <p:cNvPicPr>
            <a:picLocks noChangeAspect="1"/>
          </p:cNvPicPr>
          <p:nvPr/>
        </p:nvPicPr>
        <p:blipFill>
          <a:blip r:embed="rId2"/>
          <a:stretch>
            <a:fillRect/>
          </a:stretch>
        </p:blipFill>
        <p:spPr>
          <a:xfrm>
            <a:off x="536880" y="1311429"/>
            <a:ext cx="3162574" cy="708721"/>
          </a:xfrm>
          <a:prstGeom prst="rect">
            <a:avLst/>
          </a:prstGeom>
        </p:spPr>
      </p:pic>
      <p:pic>
        <p:nvPicPr>
          <p:cNvPr id="4" name="图片 3">
            <a:extLst>
              <a:ext uri="{FF2B5EF4-FFF2-40B4-BE49-F238E27FC236}">
                <a16:creationId xmlns="" xmlns:a16="http://schemas.microsoft.com/office/drawing/2014/main" id="{68B059A8-E360-41CF-8E0E-F9E37C638F1D}"/>
              </a:ext>
            </a:extLst>
          </p:cNvPr>
          <p:cNvPicPr>
            <a:picLocks noChangeAspect="1"/>
          </p:cNvPicPr>
          <p:nvPr/>
        </p:nvPicPr>
        <p:blipFill>
          <a:blip r:embed="rId3"/>
          <a:stretch>
            <a:fillRect/>
          </a:stretch>
        </p:blipFill>
        <p:spPr>
          <a:xfrm>
            <a:off x="3376638" y="1900307"/>
            <a:ext cx="5319221" cy="4778154"/>
          </a:xfrm>
          <a:prstGeom prst="rect">
            <a:avLst/>
          </a:prstGeom>
        </p:spPr>
      </p:pic>
    </p:spTree>
    <p:extLst>
      <p:ext uri="{BB962C8B-B14F-4D97-AF65-F5344CB8AC3E}">
        <p14:creationId xmlns:p14="http://schemas.microsoft.com/office/powerpoint/2010/main" val="2660305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3A63C42-DA3D-454D-9672-B84758291985}"/>
              </a:ext>
            </a:extLst>
          </p:cNvPr>
          <p:cNvPicPr>
            <a:picLocks noChangeAspect="1"/>
          </p:cNvPicPr>
          <p:nvPr/>
        </p:nvPicPr>
        <p:blipFill>
          <a:blip r:embed="rId2"/>
          <a:stretch>
            <a:fillRect/>
          </a:stretch>
        </p:blipFill>
        <p:spPr>
          <a:xfrm>
            <a:off x="443447" y="1322876"/>
            <a:ext cx="2415749" cy="1265030"/>
          </a:xfrm>
          <a:prstGeom prst="rect">
            <a:avLst/>
          </a:prstGeom>
        </p:spPr>
      </p:pic>
      <p:sp>
        <p:nvSpPr>
          <p:cNvPr id="3" name="矩形 1">
            <a:extLst>
              <a:ext uri="{FF2B5EF4-FFF2-40B4-BE49-F238E27FC236}">
                <a16:creationId xmlns="" xmlns:a16="http://schemas.microsoft.com/office/drawing/2014/main" id="{6DC2B30F-8702-47D5-ACCF-032BBB51D4C9}"/>
              </a:ext>
            </a:extLst>
          </p:cNvPr>
          <p:cNvSpPr>
            <a:spLocks noChangeArrowheads="1"/>
          </p:cNvSpPr>
          <p:nvPr/>
        </p:nvSpPr>
        <p:spPr bwMode="auto">
          <a:xfrm>
            <a:off x="52348" y="563200"/>
            <a:ext cx="8929687" cy="524311"/>
          </a:xfrm>
          <a:prstGeom prst="rect">
            <a:avLst/>
          </a:prstGeom>
          <a:noFill/>
          <a:ln>
            <a:noFill/>
          </a:ln>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6</a:t>
            </a:r>
            <a:r>
              <a:rPr lang="zh-CN" altLang="en-US" b="1" dirty="0">
                <a:solidFill>
                  <a:srgbClr val="000066"/>
                </a:solidFill>
                <a:latin typeface="华文楷体" panose="02010600040101010101" pitchFamily="2" charset="-122"/>
                <a:ea typeface="华文楷体" panose="02010600040101010101" pitchFamily="2" charset="-122"/>
              </a:rPr>
              <a:t>）机械臂工作空间求解</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蒙托卡罗法</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4" name="图片 3">
            <a:extLst>
              <a:ext uri="{FF2B5EF4-FFF2-40B4-BE49-F238E27FC236}">
                <a16:creationId xmlns="" xmlns:a16="http://schemas.microsoft.com/office/drawing/2014/main" id="{104C8909-C852-4A27-9CEF-67C39B5CB318}"/>
              </a:ext>
            </a:extLst>
          </p:cNvPr>
          <p:cNvPicPr>
            <a:picLocks noChangeAspect="1"/>
          </p:cNvPicPr>
          <p:nvPr/>
        </p:nvPicPr>
        <p:blipFill>
          <a:blip r:embed="rId3"/>
          <a:stretch>
            <a:fillRect/>
          </a:stretch>
        </p:blipFill>
        <p:spPr>
          <a:xfrm>
            <a:off x="361792" y="3085630"/>
            <a:ext cx="2836679" cy="3122160"/>
          </a:xfrm>
          <a:prstGeom prst="rect">
            <a:avLst/>
          </a:prstGeom>
        </p:spPr>
      </p:pic>
      <p:pic>
        <p:nvPicPr>
          <p:cNvPr id="5" name="图片 4">
            <a:extLst>
              <a:ext uri="{FF2B5EF4-FFF2-40B4-BE49-F238E27FC236}">
                <a16:creationId xmlns="" xmlns:a16="http://schemas.microsoft.com/office/drawing/2014/main" id="{FB9D0B7B-D71F-46E7-8923-9A97EDB79D61}"/>
              </a:ext>
            </a:extLst>
          </p:cNvPr>
          <p:cNvPicPr>
            <a:picLocks noChangeAspect="1"/>
          </p:cNvPicPr>
          <p:nvPr/>
        </p:nvPicPr>
        <p:blipFill>
          <a:blip r:embed="rId4"/>
          <a:stretch>
            <a:fillRect/>
          </a:stretch>
        </p:blipFill>
        <p:spPr>
          <a:xfrm>
            <a:off x="4791678" y="1087511"/>
            <a:ext cx="3355613" cy="2516710"/>
          </a:xfrm>
          <a:prstGeom prst="rect">
            <a:avLst/>
          </a:prstGeom>
        </p:spPr>
      </p:pic>
      <p:pic>
        <p:nvPicPr>
          <p:cNvPr id="6" name="图片 5">
            <a:extLst>
              <a:ext uri="{FF2B5EF4-FFF2-40B4-BE49-F238E27FC236}">
                <a16:creationId xmlns="" xmlns:a16="http://schemas.microsoft.com/office/drawing/2014/main" id="{657002CF-EB33-4A7E-B8F1-1CA26416BFFB}"/>
              </a:ext>
            </a:extLst>
          </p:cNvPr>
          <p:cNvPicPr>
            <a:picLocks noChangeAspect="1"/>
          </p:cNvPicPr>
          <p:nvPr/>
        </p:nvPicPr>
        <p:blipFill>
          <a:blip r:embed="rId5"/>
          <a:stretch>
            <a:fillRect/>
          </a:stretch>
        </p:blipFill>
        <p:spPr>
          <a:xfrm>
            <a:off x="4572000" y="3432778"/>
            <a:ext cx="3816029" cy="2862022"/>
          </a:xfrm>
          <a:prstGeom prst="rect">
            <a:avLst/>
          </a:prstGeom>
        </p:spPr>
      </p:pic>
    </p:spTree>
    <p:extLst>
      <p:ext uri="{BB962C8B-B14F-4D97-AF65-F5344CB8AC3E}">
        <p14:creationId xmlns:p14="http://schemas.microsoft.com/office/powerpoint/2010/main" val="1352432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0945936-1268-4A0D-9C39-499DCA7767D4}"/>
              </a:ext>
            </a:extLst>
          </p:cNvPr>
          <p:cNvSpPr/>
          <p:nvPr/>
        </p:nvSpPr>
        <p:spPr>
          <a:xfrm>
            <a:off x="59802" y="451313"/>
            <a:ext cx="6449027" cy="524311"/>
          </a:xfrm>
          <a:prstGeom prst="rect">
            <a:avLst/>
          </a:prstGeom>
        </p:spPr>
        <p:txBody>
          <a:bodyPr wrap="square">
            <a:spAutoFit/>
          </a:body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7</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err="1">
                <a:solidFill>
                  <a:srgbClr val="000066"/>
                </a:solidFill>
                <a:latin typeface="华文楷体" panose="02010600040101010101" pitchFamily="2" charset="-122"/>
                <a:ea typeface="华文楷体" panose="02010600040101010101" pitchFamily="2" charset="-122"/>
              </a:rPr>
              <a:t>jtraj</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关节空间轨迹规划</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7" name="图片 6">
            <a:extLst>
              <a:ext uri="{FF2B5EF4-FFF2-40B4-BE49-F238E27FC236}">
                <a16:creationId xmlns="" xmlns:a16="http://schemas.microsoft.com/office/drawing/2014/main" id="{42187F5B-99BA-42A3-B42F-FC7A7E73D09F}"/>
              </a:ext>
            </a:extLst>
          </p:cNvPr>
          <p:cNvPicPr>
            <a:picLocks noChangeAspect="1"/>
          </p:cNvPicPr>
          <p:nvPr/>
        </p:nvPicPr>
        <p:blipFill>
          <a:blip r:embed="rId2"/>
          <a:stretch>
            <a:fillRect/>
          </a:stretch>
        </p:blipFill>
        <p:spPr>
          <a:xfrm>
            <a:off x="932999" y="938513"/>
            <a:ext cx="7026525" cy="5744061"/>
          </a:xfrm>
          <a:prstGeom prst="rect">
            <a:avLst/>
          </a:prstGeom>
        </p:spPr>
      </p:pic>
    </p:spTree>
    <p:extLst>
      <p:ext uri="{BB962C8B-B14F-4D97-AF65-F5344CB8AC3E}">
        <p14:creationId xmlns:p14="http://schemas.microsoft.com/office/powerpoint/2010/main" val="2507362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5FC5F4C-3AAB-47D7-95B4-17125733D40B}"/>
              </a:ext>
            </a:extLst>
          </p:cNvPr>
          <p:cNvSpPr/>
          <p:nvPr/>
        </p:nvSpPr>
        <p:spPr>
          <a:xfrm>
            <a:off x="59802" y="451313"/>
            <a:ext cx="6449027" cy="524311"/>
          </a:xfrm>
          <a:prstGeom prst="rect">
            <a:avLst/>
          </a:prstGeom>
        </p:spPr>
        <p:txBody>
          <a:bodyPr wrap="square">
            <a:spAutoFit/>
          </a:body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7</a:t>
            </a:r>
            <a:r>
              <a:rPr lang="zh-CN" altLang="en-US" b="1" dirty="0">
                <a:solidFill>
                  <a:srgbClr val="000066"/>
                </a:solidFill>
                <a:latin typeface="华文楷体" panose="02010600040101010101" pitchFamily="2" charset="-122"/>
                <a:ea typeface="华文楷体" panose="02010600040101010101" pitchFamily="2" charset="-122"/>
              </a:rPr>
              <a:t>）</a:t>
            </a:r>
            <a:r>
              <a:rPr lang="en-US" altLang="zh-CN" b="1" dirty="0" err="1">
                <a:solidFill>
                  <a:srgbClr val="000066"/>
                </a:solidFill>
                <a:latin typeface="华文楷体" panose="02010600040101010101" pitchFamily="2" charset="-122"/>
                <a:ea typeface="华文楷体" panose="02010600040101010101" pitchFamily="2" charset="-122"/>
              </a:rPr>
              <a:t>jtraj</a:t>
            </a:r>
            <a:r>
              <a:rPr lang="zh-CN" altLang="en-US" b="1" dirty="0">
                <a:solidFill>
                  <a:srgbClr val="000066"/>
                </a:solidFill>
                <a:latin typeface="华文楷体" panose="02010600040101010101" pitchFamily="2" charset="-122"/>
                <a:ea typeface="华文楷体" panose="02010600040101010101" pitchFamily="2" charset="-122"/>
              </a:rPr>
              <a:t>函数</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关节空间轨迹规划</a:t>
            </a:r>
            <a:endParaRPr lang="en-US" altLang="zh-CN" b="1" dirty="0">
              <a:solidFill>
                <a:srgbClr val="000066"/>
              </a:solidFill>
              <a:latin typeface="华文楷体" panose="02010600040101010101" pitchFamily="2" charset="-122"/>
              <a:ea typeface="华文楷体" panose="02010600040101010101" pitchFamily="2" charset="-122"/>
            </a:endParaRPr>
          </a:p>
        </p:txBody>
      </p:sp>
      <p:pic>
        <p:nvPicPr>
          <p:cNvPr id="4" name="图片 3">
            <a:extLst>
              <a:ext uri="{FF2B5EF4-FFF2-40B4-BE49-F238E27FC236}">
                <a16:creationId xmlns="" xmlns:a16="http://schemas.microsoft.com/office/drawing/2014/main" id="{21FAED84-155D-4FBD-BE47-CCA86F1F27B7}"/>
              </a:ext>
            </a:extLst>
          </p:cNvPr>
          <p:cNvPicPr>
            <a:picLocks noChangeAspect="1"/>
          </p:cNvPicPr>
          <p:nvPr/>
        </p:nvPicPr>
        <p:blipFill>
          <a:blip r:embed="rId2"/>
          <a:stretch>
            <a:fillRect/>
          </a:stretch>
        </p:blipFill>
        <p:spPr>
          <a:xfrm>
            <a:off x="1290392" y="1105809"/>
            <a:ext cx="6462901" cy="4546067"/>
          </a:xfrm>
          <a:prstGeom prst="rect">
            <a:avLst/>
          </a:prstGeom>
        </p:spPr>
      </p:pic>
    </p:spTree>
    <p:extLst>
      <p:ext uri="{BB962C8B-B14F-4D97-AF65-F5344CB8AC3E}">
        <p14:creationId xmlns:p14="http://schemas.microsoft.com/office/powerpoint/2010/main" val="835452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0D9A450-0DA9-4E8E-BD93-1E1DE0FBFCE6}"/>
              </a:ext>
            </a:extLst>
          </p:cNvPr>
          <p:cNvPicPr>
            <a:picLocks noChangeAspect="1"/>
          </p:cNvPicPr>
          <p:nvPr/>
        </p:nvPicPr>
        <p:blipFill>
          <a:blip r:embed="rId2"/>
          <a:stretch>
            <a:fillRect/>
          </a:stretch>
        </p:blipFill>
        <p:spPr>
          <a:xfrm>
            <a:off x="4572000" y="941408"/>
            <a:ext cx="3079107" cy="2309330"/>
          </a:xfrm>
          <a:prstGeom prst="rect">
            <a:avLst/>
          </a:prstGeom>
        </p:spPr>
      </p:pic>
      <p:pic>
        <p:nvPicPr>
          <p:cNvPr id="3" name="图片 2">
            <a:extLst>
              <a:ext uri="{FF2B5EF4-FFF2-40B4-BE49-F238E27FC236}">
                <a16:creationId xmlns="" xmlns:a16="http://schemas.microsoft.com/office/drawing/2014/main" id="{F3DEAFA4-4423-4E5B-8CDB-BF5EB08D0D7E}"/>
              </a:ext>
            </a:extLst>
          </p:cNvPr>
          <p:cNvPicPr>
            <a:picLocks noChangeAspect="1"/>
          </p:cNvPicPr>
          <p:nvPr/>
        </p:nvPicPr>
        <p:blipFill>
          <a:blip r:embed="rId3"/>
          <a:stretch>
            <a:fillRect/>
          </a:stretch>
        </p:blipFill>
        <p:spPr>
          <a:xfrm>
            <a:off x="98605" y="682906"/>
            <a:ext cx="3329391" cy="5080321"/>
          </a:xfrm>
          <a:prstGeom prst="rect">
            <a:avLst/>
          </a:prstGeom>
        </p:spPr>
      </p:pic>
      <p:pic>
        <p:nvPicPr>
          <p:cNvPr id="4" name="图片 3">
            <a:extLst>
              <a:ext uri="{FF2B5EF4-FFF2-40B4-BE49-F238E27FC236}">
                <a16:creationId xmlns="" xmlns:a16="http://schemas.microsoft.com/office/drawing/2014/main" id="{AE53E305-9FC8-4296-A828-7FCDFA3E1AE7}"/>
              </a:ext>
            </a:extLst>
          </p:cNvPr>
          <p:cNvPicPr>
            <a:picLocks noChangeAspect="1"/>
          </p:cNvPicPr>
          <p:nvPr/>
        </p:nvPicPr>
        <p:blipFill>
          <a:blip r:embed="rId4"/>
          <a:stretch>
            <a:fillRect/>
          </a:stretch>
        </p:blipFill>
        <p:spPr>
          <a:xfrm>
            <a:off x="3367096" y="3771356"/>
            <a:ext cx="3018179" cy="2269484"/>
          </a:xfrm>
          <a:prstGeom prst="rect">
            <a:avLst/>
          </a:prstGeom>
        </p:spPr>
      </p:pic>
      <p:pic>
        <p:nvPicPr>
          <p:cNvPr id="5" name="图片 4">
            <a:extLst>
              <a:ext uri="{FF2B5EF4-FFF2-40B4-BE49-F238E27FC236}">
                <a16:creationId xmlns="" xmlns:a16="http://schemas.microsoft.com/office/drawing/2014/main" id="{030F0D36-B676-414B-8E26-EA95FE08CF97}"/>
              </a:ext>
            </a:extLst>
          </p:cNvPr>
          <p:cNvPicPr>
            <a:picLocks noChangeAspect="1"/>
          </p:cNvPicPr>
          <p:nvPr/>
        </p:nvPicPr>
        <p:blipFill>
          <a:blip r:embed="rId5"/>
          <a:stretch>
            <a:fillRect/>
          </a:stretch>
        </p:blipFill>
        <p:spPr>
          <a:xfrm>
            <a:off x="6177590" y="3729880"/>
            <a:ext cx="3128496" cy="2352435"/>
          </a:xfrm>
          <a:prstGeom prst="rect">
            <a:avLst/>
          </a:prstGeom>
        </p:spPr>
      </p:pic>
    </p:spTree>
    <p:extLst>
      <p:ext uri="{BB962C8B-B14F-4D97-AF65-F5344CB8AC3E}">
        <p14:creationId xmlns:p14="http://schemas.microsoft.com/office/powerpoint/2010/main" val="393756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 xmlns:a16="http://schemas.microsoft.com/office/drawing/2014/main" id="{8C959B28-B9F5-47FF-8C2E-1149A1B57902}"/>
              </a:ext>
            </a:extLst>
          </p:cNvPr>
          <p:cNvGrpSpPr/>
          <p:nvPr/>
        </p:nvGrpSpPr>
        <p:grpSpPr>
          <a:xfrm>
            <a:off x="363905" y="2282228"/>
            <a:ext cx="4287079" cy="2513615"/>
            <a:chOff x="360214" y="915385"/>
            <a:chExt cx="4287079" cy="2513615"/>
          </a:xfrm>
        </p:grpSpPr>
        <p:pic>
          <p:nvPicPr>
            <p:cNvPr id="2" name="图片 1">
              <a:extLst>
                <a:ext uri="{FF2B5EF4-FFF2-40B4-BE49-F238E27FC236}">
                  <a16:creationId xmlns="" xmlns:a16="http://schemas.microsoft.com/office/drawing/2014/main" id="{7C33B232-A6AA-46B8-8012-CF612ADE3940}"/>
                </a:ext>
              </a:extLst>
            </p:cNvPr>
            <p:cNvPicPr>
              <a:picLocks noChangeAspect="1"/>
            </p:cNvPicPr>
            <p:nvPr/>
          </p:nvPicPr>
          <p:blipFill>
            <a:blip r:embed="rId2"/>
            <a:stretch>
              <a:fillRect/>
            </a:stretch>
          </p:blipFill>
          <p:spPr>
            <a:xfrm>
              <a:off x="392526" y="915385"/>
              <a:ext cx="4254767" cy="2513615"/>
            </a:xfrm>
            <a:prstGeom prst="rect">
              <a:avLst/>
            </a:prstGeom>
            <a:ln>
              <a:solidFill>
                <a:srgbClr val="0070C0"/>
              </a:solidFill>
              <a:headEnd type="oval"/>
              <a:tailEnd type="none"/>
            </a:ln>
          </p:spPr>
        </p:pic>
        <p:sp>
          <p:nvSpPr>
            <p:cNvPr id="3" name="文本框 2">
              <a:extLst>
                <a:ext uri="{FF2B5EF4-FFF2-40B4-BE49-F238E27FC236}">
                  <a16:creationId xmlns="" xmlns:a16="http://schemas.microsoft.com/office/drawing/2014/main" id="{E919BAC0-BC06-4A91-BEB1-5C9CFDBFFAD8}"/>
                </a:ext>
              </a:extLst>
            </p:cNvPr>
            <p:cNvSpPr txBox="1"/>
            <p:nvPr/>
          </p:nvSpPr>
          <p:spPr>
            <a:xfrm>
              <a:off x="377229" y="2108516"/>
              <a:ext cx="1312704" cy="338554"/>
            </a:xfrm>
            <a:prstGeom prst="rect">
              <a:avLst/>
            </a:prstGeom>
            <a:noFill/>
          </p:spPr>
          <p:txBody>
            <a:bodyPr wrap="square" rtlCol="0">
              <a:spAutoFit/>
            </a:bodyPr>
            <a:lstStyle/>
            <a:p>
              <a:pPr algn="ctr"/>
              <a:r>
                <a:rPr lang="zh-CN" altLang="en-US" sz="1600" dirty="0">
                  <a:solidFill>
                    <a:schemeClr val="bg1"/>
                  </a:solidFill>
                </a:rPr>
                <a:t>电机</a:t>
              </a:r>
              <a:r>
                <a:rPr lang="en-US" altLang="zh-CN" sz="1600" dirty="0">
                  <a:solidFill>
                    <a:schemeClr val="bg1"/>
                  </a:solidFill>
                </a:rPr>
                <a:t>1</a:t>
              </a:r>
              <a:endParaRPr lang="zh-CN" altLang="en-US" sz="1600" dirty="0">
                <a:solidFill>
                  <a:schemeClr val="bg1"/>
                </a:solidFill>
              </a:endParaRPr>
            </a:p>
          </p:txBody>
        </p:sp>
        <p:cxnSp>
          <p:nvCxnSpPr>
            <p:cNvPr id="4" name="直接连接符 3">
              <a:extLst>
                <a:ext uri="{FF2B5EF4-FFF2-40B4-BE49-F238E27FC236}">
                  <a16:creationId xmlns="" xmlns:a16="http://schemas.microsoft.com/office/drawing/2014/main" id="{6DCE5F1E-648F-4226-9EA9-220FC00221C8}"/>
                </a:ext>
              </a:extLst>
            </p:cNvPr>
            <p:cNvCxnSpPr>
              <a:cxnSpLocks/>
            </p:cNvCxnSpPr>
            <p:nvPr/>
          </p:nvCxnSpPr>
          <p:spPr>
            <a:xfrm flipH="1">
              <a:off x="1296616" y="1556190"/>
              <a:ext cx="668380" cy="0"/>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7C174AA4-01F0-408B-95F0-E8EE6D9F557A}"/>
                </a:ext>
              </a:extLst>
            </p:cNvPr>
            <p:cNvSpPr txBox="1"/>
            <p:nvPr/>
          </p:nvSpPr>
          <p:spPr>
            <a:xfrm>
              <a:off x="360214" y="2627904"/>
              <a:ext cx="1312704" cy="338554"/>
            </a:xfrm>
            <a:prstGeom prst="rect">
              <a:avLst/>
            </a:prstGeom>
            <a:noFill/>
          </p:spPr>
          <p:txBody>
            <a:bodyPr wrap="square" rtlCol="0">
              <a:spAutoFit/>
            </a:bodyPr>
            <a:lstStyle/>
            <a:p>
              <a:pPr algn="ctr"/>
              <a:r>
                <a:rPr lang="zh-CN" altLang="en-US" sz="1600" dirty="0">
                  <a:solidFill>
                    <a:schemeClr val="bg1"/>
                  </a:solidFill>
                </a:rPr>
                <a:t>电机</a:t>
              </a:r>
              <a:r>
                <a:rPr lang="en-US" altLang="zh-CN" sz="1600" dirty="0">
                  <a:solidFill>
                    <a:schemeClr val="bg1"/>
                  </a:solidFill>
                </a:rPr>
                <a:t>2</a:t>
              </a:r>
              <a:endParaRPr lang="zh-CN" altLang="en-US" sz="1600" dirty="0">
                <a:solidFill>
                  <a:schemeClr val="bg1"/>
                </a:solidFill>
              </a:endParaRPr>
            </a:p>
          </p:txBody>
        </p:sp>
        <p:sp>
          <p:nvSpPr>
            <p:cNvPr id="6" name="文本框 5">
              <a:extLst>
                <a:ext uri="{FF2B5EF4-FFF2-40B4-BE49-F238E27FC236}">
                  <a16:creationId xmlns="" xmlns:a16="http://schemas.microsoft.com/office/drawing/2014/main" id="{C8FF0B33-3A0E-45B1-BEAE-DE9CC5057EFB}"/>
                </a:ext>
              </a:extLst>
            </p:cNvPr>
            <p:cNvSpPr txBox="1"/>
            <p:nvPr/>
          </p:nvSpPr>
          <p:spPr>
            <a:xfrm>
              <a:off x="360214" y="1381867"/>
              <a:ext cx="1312704" cy="338554"/>
            </a:xfrm>
            <a:prstGeom prst="rect">
              <a:avLst/>
            </a:prstGeom>
            <a:noFill/>
          </p:spPr>
          <p:txBody>
            <a:bodyPr wrap="square" rtlCol="0">
              <a:spAutoFit/>
            </a:bodyPr>
            <a:lstStyle/>
            <a:p>
              <a:pPr algn="ctr"/>
              <a:r>
                <a:rPr lang="zh-CN" altLang="en-US" sz="1600" dirty="0">
                  <a:solidFill>
                    <a:schemeClr val="bg1"/>
                  </a:solidFill>
                </a:rPr>
                <a:t>电机</a:t>
              </a:r>
              <a:r>
                <a:rPr lang="en-US" altLang="zh-CN" sz="1600" dirty="0">
                  <a:solidFill>
                    <a:schemeClr val="bg1"/>
                  </a:solidFill>
                </a:rPr>
                <a:t>3</a:t>
              </a:r>
              <a:endParaRPr lang="zh-CN" altLang="en-US" sz="1600" dirty="0">
                <a:solidFill>
                  <a:schemeClr val="bg1"/>
                </a:solidFill>
              </a:endParaRPr>
            </a:p>
          </p:txBody>
        </p:sp>
        <p:cxnSp>
          <p:nvCxnSpPr>
            <p:cNvPr id="7" name="直接连接符 6">
              <a:extLst>
                <a:ext uri="{FF2B5EF4-FFF2-40B4-BE49-F238E27FC236}">
                  <a16:creationId xmlns="" xmlns:a16="http://schemas.microsoft.com/office/drawing/2014/main" id="{6D31A0EB-C0B1-4A3B-BD87-1E7620A62777}"/>
                </a:ext>
              </a:extLst>
            </p:cNvPr>
            <p:cNvCxnSpPr>
              <a:cxnSpLocks/>
              <a:endCxn id="9" idx="2"/>
            </p:cNvCxnSpPr>
            <p:nvPr/>
          </p:nvCxnSpPr>
          <p:spPr>
            <a:xfrm flipV="1">
              <a:off x="2466141" y="1298526"/>
              <a:ext cx="0" cy="363782"/>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353F32C6-1A9A-40F9-8952-B967F28D0175}"/>
                </a:ext>
              </a:extLst>
            </p:cNvPr>
            <p:cNvCxnSpPr>
              <a:cxnSpLocks/>
            </p:cNvCxnSpPr>
            <p:nvPr/>
          </p:nvCxnSpPr>
          <p:spPr>
            <a:xfrm flipH="1">
              <a:off x="1296616" y="2816471"/>
              <a:ext cx="393317" cy="0"/>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 xmlns:a16="http://schemas.microsoft.com/office/drawing/2014/main" id="{DB91B53F-6039-41B8-9C25-B98456271D91}"/>
                </a:ext>
              </a:extLst>
            </p:cNvPr>
            <p:cNvSpPr txBox="1"/>
            <p:nvPr/>
          </p:nvSpPr>
          <p:spPr>
            <a:xfrm>
              <a:off x="1809789" y="959972"/>
              <a:ext cx="1312704" cy="338554"/>
            </a:xfrm>
            <a:prstGeom prst="rect">
              <a:avLst/>
            </a:prstGeom>
            <a:noFill/>
          </p:spPr>
          <p:txBody>
            <a:bodyPr wrap="square" rtlCol="0">
              <a:spAutoFit/>
            </a:bodyPr>
            <a:lstStyle/>
            <a:p>
              <a:pPr algn="ctr"/>
              <a:r>
                <a:rPr lang="zh-CN" altLang="en-US" sz="1600" dirty="0">
                  <a:solidFill>
                    <a:schemeClr val="bg1"/>
                  </a:solidFill>
                </a:rPr>
                <a:t>连杆</a:t>
              </a:r>
              <a:r>
                <a:rPr lang="en-US" altLang="zh-CN" sz="1600" dirty="0">
                  <a:solidFill>
                    <a:schemeClr val="bg1"/>
                  </a:solidFill>
                </a:rPr>
                <a:t>1</a:t>
              </a:r>
              <a:endParaRPr lang="zh-CN" altLang="en-US" sz="1600" dirty="0">
                <a:solidFill>
                  <a:schemeClr val="bg1"/>
                </a:solidFill>
              </a:endParaRPr>
            </a:p>
          </p:txBody>
        </p:sp>
        <p:cxnSp>
          <p:nvCxnSpPr>
            <p:cNvPr id="10" name="直接连接符 9">
              <a:extLst>
                <a:ext uri="{FF2B5EF4-FFF2-40B4-BE49-F238E27FC236}">
                  <a16:creationId xmlns="" xmlns:a16="http://schemas.microsoft.com/office/drawing/2014/main" id="{64A76FDD-83A0-4372-95EB-A77D36E676C4}"/>
                </a:ext>
              </a:extLst>
            </p:cNvPr>
            <p:cNvCxnSpPr>
              <a:cxnSpLocks/>
            </p:cNvCxnSpPr>
            <p:nvPr/>
          </p:nvCxnSpPr>
          <p:spPr>
            <a:xfrm flipH="1">
              <a:off x="1279601" y="2255230"/>
              <a:ext cx="393317" cy="0"/>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 xmlns:a16="http://schemas.microsoft.com/office/drawing/2014/main" id="{3F9555E5-3030-4DDD-B414-69717AF0CBD4}"/>
                </a:ext>
              </a:extLst>
            </p:cNvPr>
            <p:cNvSpPr txBox="1"/>
            <p:nvPr/>
          </p:nvSpPr>
          <p:spPr>
            <a:xfrm>
              <a:off x="2099301" y="2350315"/>
              <a:ext cx="1312704" cy="338554"/>
            </a:xfrm>
            <a:prstGeom prst="rect">
              <a:avLst/>
            </a:prstGeom>
            <a:noFill/>
          </p:spPr>
          <p:txBody>
            <a:bodyPr wrap="square" rtlCol="0">
              <a:spAutoFit/>
            </a:bodyPr>
            <a:lstStyle/>
            <a:p>
              <a:pPr algn="ctr"/>
              <a:r>
                <a:rPr lang="zh-CN" altLang="en-US" sz="1600" dirty="0">
                  <a:solidFill>
                    <a:schemeClr val="bg1"/>
                  </a:solidFill>
                </a:rPr>
                <a:t>连杆</a:t>
              </a:r>
              <a:r>
                <a:rPr lang="en-US" altLang="zh-CN" sz="1600" dirty="0">
                  <a:solidFill>
                    <a:schemeClr val="bg1"/>
                  </a:solidFill>
                </a:rPr>
                <a:t>2</a:t>
              </a:r>
              <a:endParaRPr lang="zh-CN" altLang="en-US" sz="1600" dirty="0">
                <a:solidFill>
                  <a:schemeClr val="bg1"/>
                </a:solidFill>
              </a:endParaRPr>
            </a:p>
          </p:txBody>
        </p:sp>
        <p:cxnSp>
          <p:nvCxnSpPr>
            <p:cNvPr id="12" name="直接连接符 11">
              <a:extLst>
                <a:ext uri="{FF2B5EF4-FFF2-40B4-BE49-F238E27FC236}">
                  <a16:creationId xmlns="" xmlns:a16="http://schemas.microsoft.com/office/drawing/2014/main" id="{082BB7D2-4680-4B5F-8D5C-55C030311560}"/>
                </a:ext>
              </a:extLst>
            </p:cNvPr>
            <p:cNvCxnSpPr>
              <a:cxnSpLocks/>
            </p:cNvCxnSpPr>
            <p:nvPr/>
          </p:nvCxnSpPr>
          <p:spPr>
            <a:xfrm flipH="1">
              <a:off x="3046302" y="2395883"/>
              <a:ext cx="398015" cy="102374"/>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 xmlns:a16="http://schemas.microsoft.com/office/drawing/2014/main" id="{EB7339E4-0F34-425C-B5C4-B6B71AAD5435}"/>
                </a:ext>
              </a:extLst>
            </p:cNvPr>
            <p:cNvSpPr txBox="1"/>
            <p:nvPr/>
          </p:nvSpPr>
          <p:spPr>
            <a:xfrm>
              <a:off x="3024035" y="3017193"/>
              <a:ext cx="1312704" cy="338554"/>
            </a:xfrm>
            <a:prstGeom prst="rect">
              <a:avLst/>
            </a:prstGeom>
            <a:noFill/>
          </p:spPr>
          <p:txBody>
            <a:bodyPr wrap="square" rtlCol="0">
              <a:spAutoFit/>
            </a:bodyPr>
            <a:lstStyle/>
            <a:p>
              <a:pPr algn="ctr"/>
              <a:r>
                <a:rPr lang="zh-CN" altLang="en-US" sz="1600" dirty="0">
                  <a:solidFill>
                    <a:schemeClr val="bg1"/>
                  </a:solidFill>
                </a:rPr>
                <a:t>吸盘</a:t>
              </a:r>
            </a:p>
          </p:txBody>
        </p:sp>
        <p:cxnSp>
          <p:nvCxnSpPr>
            <p:cNvPr id="14" name="直接连接符 13">
              <a:extLst>
                <a:ext uri="{FF2B5EF4-FFF2-40B4-BE49-F238E27FC236}">
                  <a16:creationId xmlns="" xmlns:a16="http://schemas.microsoft.com/office/drawing/2014/main" id="{E1DA9354-8D5B-4F55-A80E-9EDD115613A8}"/>
                </a:ext>
              </a:extLst>
            </p:cNvPr>
            <p:cNvCxnSpPr>
              <a:cxnSpLocks/>
              <a:endCxn id="13" idx="0"/>
            </p:cNvCxnSpPr>
            <p:nvPr/>
          </p:nvCxnSpPr>
          <p:spPr>
            <a:xfrm flipH="1">
              <a:off x="3680387" y="2841566"/>
              <a:ext cx="136520" cy="175627"/>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grpSp>
      <p:sp>
        <p:nvSpPr>
          <p:cNvPr id="28" name="Text Box 4">
            <a:extLst>
              <a:ext uri="{FF2B5EF4-FFF2-40B4-BE49-F238E27FC236}">
                <a16:creationId xmlns="" xmlns:a16="http://schemas.microsoft.com/office/drawing/2014/main" id="{AB5B4FF2-ADB1-4BB9-8C99-807044C3B399}"/>
              </a:ext>
            </a:extLst>
          </p:cNvPr>
          <p:cNvSpPr txBox="1">
            <a:spLocks noChangeArrowheads="1"/>
          </p:cNvSpPr>
          <p:nvPr/>
        </p:nvSpPr>
        <p:spPr bwMode="auto">
          <a:xfrm>
            <a:off x="519113" y="679450"/>
            <a:ext cx="6867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ea typeface="Dotum" panose="020B0600000101010101" pitchFamily="34" charset="-127"/>
              </a:defRPr>
            </a:lvl1pPr>
            <a:lvl2pPr marL="742950" indent="-285750">
              <a:defRPr sz="2400">
                <a:solidFill>
                  <a:schemeClr val="tx1"/>
                </a:solidFill>
                <a:latin typeface="Arial" panose="020B0604020202020204" pitchFamily="34" charset="0"/>
                <a:ea typeface="Dotum" panose="020B0600000101010101" pitchFamily="34" charset="-127"/>
              </a:defRPr>
            </a:lvl2pPr>
            <a:lvl3pPr marL="1143000" indent="-228600">
              <a:defRPr sz="2400">
                <a:solidFill>
                  <a:schemeClr val="tx1"/>
                </a:solidFill>
                <a:latin typeface="Arial" panose="020B0604020202020204" pitchFamily="34" charset="0"/>
                <a:ea typeface="Dotum" panose="020B0600000101010101" pitchFamily="34" charset="-127"/>
              </a:defRPr>
            </a:lvl3pPr>
            <a:lvl4pPr marL="1600200" indent="-228600">
              <a:defRPr sz="2400">
                <a:solidFill>
                  <a:schemeClr val="tx1"/>
                </a:solidFill>
                <a:latin typeface="Arial" panose="020B0604020202020204" pitchFamily="34" charset="0"/>
                <a:ea typeface="Dotum" panose="020B0600000101010101" pitchFamily="34" charset="-127"/>
              </a:defRPr>
            </a:lvl4pPr>
            <a:lvl5pPr marL="2057400" indent="-228600">
              <a:defRPr sz="2400">
                <a:solidFill>
                  <a:schemeClr val="tx1"/>
                </a:solidFill>
                <a:latin typeface="Arial" panose="020B0604020202020204" pitchFamily="34" charset="0"/>
                <a:ea typeface="Dotum" panose="020B0600000101010101" pitchFamily="34" charset="-127"/>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Dotum" panose="020B0600000101010101" pitchFamily="34" charset="-127"/>
              </a:defRPr>
            </a:lvl9pPr>
          </a:lstStyle>
          <a:p>
            <a:pPr algn="ctr" eaLnBrk="1" hangingPunct="1">
              <a:spcBef>
                <a:spcPct val="50000"/>
              </a:spcBef>
              <a:buFont typeface="Arial" panose="020B0604020202020204" pitchFamily="34" charset="0"/>
              <a:buNone/>
            </a:pPr>
            <a:r>
              <a:rPr lang="en-US" altLang="zh-CN" sz="3200" b="1" dirty="0">
                <a:solidFill>
                  <a:srgbClr val="800000"/>
                </a:solidFill>
                <a:latin typeface="华文楷体" panose="02010600040101010101" pitchFamily="2" charset="-122"/>
                <a:ea typeface="华文楷体" panose="02010600040101010101" pitchFamily="2" charset="-122"/>
              </a:rPr>
              <a:t>3</a:t>
            </a:r>
            <a:r>
              <a:rPr lang="zh-CN" altLang="en-US" sz="3200" b="1" dirty="0">
                <a:solidFill>
                  <a:srgbClr val="800000"/>
                </a:solidFill>
                <a:latin typeface="华文楷体" panose="02010600040101010101" pitchFamily="2" charset="-122"/>
                <a:ea typeface="华文楷体" panose="02010600040101010101" pitchFamily="2" charset="-122"/>
              </a:rPr>
              <a:t>、</a:t>
            </a:r>
            <a:r>
              <a:rPr lang="en-US" altLang="zh-CN" sz="3200" b="1" dirty="0" err="1">
                <a:solidFill>
                  <a:srgbClr val="800000"/>
                </a:solidFill>
                <a:latin typeface="华文楷体" panose="02010600040101010101" pitchFamily="2" charset="-122"/>
                <a:ea typeface="华文楷体" panose="02010600040101010101" pitchFamily="2" charset="-122"/>
              </a:rPr>
              <a:t>Dobot</a:t>
            </a:r>
            <a:r>
              <a:rPr lang="zh-CN" altLang="en-US" sz="3200" b="1" dirty="0">
                <a:solidFill>
                  <a:srgbClr val="800000"/>
                </a:solidFill>
                <a:latin typeface="华文楷体" panose="02010600040101010101" pitchFamily="2" charset="-122"/>
                <a:ea typeface="华文楷体" panose="02010600040101010101" pitchFamily="2" charset="-122"/>
              </a:rPr>
              <a:t>机械臂轨迹规划</a:t>
            </a:r>
            <a:endParaRPr lang="zh-CN" altLang="zh-CN" sz="3200" b="1" dirty="0">
              <a:solidFill>
                <a:srgbClr val="800000"/>
              </a:solidFill>
              <a:latin typeface="华文楷体" panose="02010600040101010101" pitchFamily="2" charset="-122"/>
              <a:ea typeface="华文楷体" panose="02010600040101010101" pitchFamily="2" charset="-122"/>
            </a:endParaRPr>
          </a:p>
        </p:txBody>
      </p:sp>
      <p:grpSp>
        <p:nvGrpSpPr>
          <p:cNvPr id="42" name="组合 41">
            <a:extLst>
              <a:ext uri="{FF2B5EF4-FFF2-40B4-BE49-F238E27FC236}">
                <a16:creationId xmlns="" xmlns:a16="http://schemas.microsoft.com/office/drawing/2014/main" id="{498BE0CE-0C6E-4EF0-AA6E-1C20AFAC634B}"/>
              </a:ext>
            </a:extLst>
          </p:cNvPr>
          <p:cNvGrpSpPr/>
          <p:nvPr/>
        </p:nvGrpSpPr>
        <p:grpSpPr>
          <a:xfrm>
            <a:off x="5444061" y="2203846"/>
            <a:ext cx="2893026" cy="3026623"/>
            <a:chOff x="7315594" y="1354447"/>
            <a:chExt cx="2893026" cy="3026623"/>
          </a:xfrm>
        </p:grpSpPr>
        <p:pic>
          <p:nvPicPr>
            <p:cNvPr id="43" name="图片 42">
              <a:extLst>
                <a:ext uri="{FF2B5EF4-FFF2-40B4-BE49-F238E27FC236}">
                  <a16:creationId xmlns="" xmlns:a16="http://schemas.microsoft.com/office/drawing/2014/main" id="{8816B83F-E9F7-488B-9DD8-F5297E9F30E4}"/>
                </a:ext>
              </a:extLst>
            </p:cNvPr>
            <p:cNvPicPr>
              <a:picLocks noChangeAspect="1"/>
            </p:cNvPicPr>
            <p:nvPr/>
          </p:nvPicPr>
          <p:blipFill>
            <a:blip r:embed="rId3"/>
            <a:stretch>
              <a:fillRect/>
            </a:stretch>
          </p:blipFill>
          <p:spPr>
            <a:xfrm>
              <a:off x="7315594" y="1693394"/>
              <a:ext cx="2893026" cy="2687676"/>
            </a:xfrm>
            <a:prstGeom prst="rect">
              <a:avLst/>
            </a:prstGeom>
            <a:noFill/>
          </p:spPr>
        </p:pic>
        <p:cxnSp>
          <p:nvCxnSpPr>
            <p:cNvPr id="44" name="直接连接符 43">
              <a:extLst>
                <a:ext uri="{FF2B5EF4-FFF2-40B4-BE49-F238E27FC236}">
                  <a16:creationId xmlns="" xmlns:a16="http://schemas.microsoft.com/office/drawing/2014/main" id="{9E941CA4-7A1A-4C20-8AD9-64E5318D7E23}"/>
                </a:ext>
              </a:extLst>
            </p:cNvPr>
            <p:cNvCxnSpPr>
              <a:cxnSpLocks/>
            </p:cNvCxnSpPr>
            <p:nvPr/>
          </p:nvCxnSpPr>
          <p:spPr>
            <a:xfrm flipH="1">
              <a:off x="8316776" y="3868530"/>
              <a:ext cx="1200249" cy="0"/>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 xmlns:a16="http://schemas.microsoft.com/office/drawing/2014/main" id="{3321861E-C51B-4EB1-AF1C-FFEBED1B0A7C}"/>
                </a:ext>
              </a:extLst>
            </p:cNvPr>
            <p:cNvSpPr txBox="1"/>
            <p:nvPr/>
          </p:nvSpPr>
          <p:spPr>
            <a:xfrm>
              <a:off x="7811815" y="3702851"/>
              <a:ext cx="701336"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电机</a:t>
              </a:r>
              <a:r>
                <a:rPr lang="en-US" altLang="zh-CN" dirty="0"/>
                <a:t>1</a:t>
              </a:r>
              <a:endParaRPr lang="zh-CN" altLang="en-US" dirty="0"/>
            </a:p>
          </p:txBody>
        </p:sp>
        <p:sp>
          <p:nvSpPr>
            <p:cNvPr id="46" name="文本框 45">
              <a:extLst>
                <a:ext uri="{FF2B5EF4-FFF2-40B4-BE49-F238E27FC236}">
                  <a16:creationId xmlns="" xmlns:a16="http://schemas.microsoft.com/office/drawing/2014/main" id="{4E844A85-45F8-427F-B797-2B773A0E9017}"/>
                </a:ext>
              </a:extLst>
            </p:cNvPr>
            <p:cNvSpPr txBox="1"/>
            <p:nvPr/>
          </p:nvSpPr>
          <p:spPr>
            <a:xfrm>
              <a:off x="7931233" y="2475343"/>
              <a:ext cx="701336"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电机</a:t>
              </a:r>
              <a:r>
                <a:rPr lang="en-US" altLang="zh-CN" dirty="0"/>
                <a:t>3</a:t>
              </a:r>
              <a:endParaRPr lang="zh-CN" altLang="en-US" dirty="0"/>
            </a:p>
          </p:txBody>
        </p:sp>
        <p:cxnSp>
          <p:nvCxnSpPr>
            <p:cNvPr id="47" name="直接连接符 46">
              <a:extLst>
                <a:ext uri="{FF2B5EF4-FFF2-40B4-BE49-F238E27FC236}">
                  <a16:creationId xmlns="" xmlns:a16="http://schemas.microsoft.com/office/drawing/2014/main" id="{AEC78F32-5057-4A3F-B2AC-6E7637460D50}"/>
                </a:ext>
              </a:extLst>
            </p:cNvPr>
            <p:cNvCxnSpPr>
              <a:cxnSpLocks/>
            </p:cNvCxnSpPr>
            <p:nvPr/>
          </p:nvCxnSpPr>
          <p:spPr>
            <a:xfrm flipH="1">
              <a:off x="8762107" y="2886132"/>
              <a:ext cx="913039" cy="0"/>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 xmlns:a16="http://schemas.microsoft.com/office/drawing/2014/main" id="{9597C716-FC81-42AC-8DED-46DA64B94030}"/>
                </a:ext>
              </a:extLst>
            </p:cNvPr>
            <p:cNvCxnSpPr>
              <a:cxnSpLocks/>
            </p:cNvCxnSpPr>
            <p:nvPr/>
          </p:nvCxnSpPr>
          <p:spPr>
            <a:xfrm flipH="1">
              <a:off x="8305588" y="2107592"/>
              <a:ext cx="207563" cy="329319"/>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9" name="文本框 48">
              <a:extLst>
                <a:ext uri="{FF2B5EF4-FFF2-40B4-BE49-F238E27FC236}">
                  <a16:creationId xmlns="" xmlns:a16="http://schemas.microsoft.com/office/drawing/2014/main" id="{62411DBF-870A-4C93-9C7B-19679A821AC7}"/>
                </a:ext>
              </a:extLst>
            </p:cNvPr>
            <p:cNvSpPr txBox="1"/>
            <p:nvPr/>
          </p:nvSpPr>
          <p:spPr>
            <a:xfrm>
              <a:off x="7319151" y="1363043"/>
              <a:ext cx="810070"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舵机</a:t>
              </a:r>
              <a:r>
                <a:rPr lang="en-US" altLang="zh-CN" dirty="0"/>
                <a:t>1</a:t>
              </a:r>
              <a:endParaRPr lang="zh-CN" altLang="en-US" dirty="0"/>
            </a:p>
          </p:txBody>
        </p:sp>
        <p:sp>
          <p:nvSpPr>
            <p:cNvPr id="50" name="文本框 49">
              <a:extLst>
                <a:ext uri="{FF2B5EF4-FFF2-40B4-BE49-F238E27FC236}">
                  <a16:creationId xmlns="" xmlns:a16="http://schemas.microsoft.com/office/drawing/2014/main" id="{841C02B3-69ED-49E1-A9D6-C279EA34166D}"/>
                </a:ext>
              </a:extLst>
            </p:cNvPr>
            <p:cNvSpPr txBox="1"/>
            <p:nvPr/>
          </p:nvSpPr>
          <p:spPr>
            <a:xfrm>
              <a:off x="7911741" y="1354447"/>
              <a:ext cx="810070"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舵机</a:t>
              </a:r>
              <a:r>
                <a:rPr lang="en-US" altLang="zh-CN" dirty="0"/>
                <a:t>2</a:t>
              </a:r>
              <a:endParaRPr lang="zh-CN" altLang="en-US" dirty="0"/>
            </a:p>
          </p:txBody>
        </p:sp>
        <p:cxnSp>
          <p:nvCxnSpPr>
            <p:cNvPr id="51" name="直接连接符 50">
              <a:extLst>
                <a:ext uri="{FF2B5EF4-FFF2-40B4-BE49-F238E27FC236}">
                  <a16:creationId xmlns="" xmlns:a16="http://schemas.microsoft.com/office/drawing/2014/main" id="{C611C454-C61D-4661-A367-DE25C0EF67BD}"/>
                </a:ext>
              </a:extLst>
            </p:cNvPr>
            <p:cNvCxnSpPr>
              <a:cxnSpLocks/>
            </p:cNvCxnSpPr>
            <p:nvPr/>
          </p:nvCxnSpPr>
          <p:spPr>
            <a:xfrm>
              <a:off x="7591020" y="1631446"/>
              <a:ext cx="4391" cy="335938"/>
            </a:xfrm>
            <a:prstGeom prst="line">
              <a:avLst/>
            </a:prstGeom>
            <a:ln>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C65C70E3-9F8D-4DE9-AD8A-B9E54B780B57}"/>
                </a:ext>
              </a:extLst>
            </p:cNvPr>
            <p:cNvCxnSpPr>
              <a:cxnSpLocks/>
            </p:cNvCxnSpPr>
            <p:nvPr/>
          </p:nvCxnSpPr>
          <p:spPr>
            <a:xfrm flipH="1">
              <a:off x="7516839" y="1593156"/>
              <a:ext cx="629144" cy="785212"/>
            </a:xfrm>
            <a:prstGeom prst="line">
              <a:avLst/>
            </a:prstGeom>
            <a:ln>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 xmlns:a16="http://schemas.microsoft.com/office/drawing/2014/main" id="{335CBA28-1366-48E3-8883-83A0D5F18F4D}"/>
                </a:ext>
              </a:extLst>
            </p:cNvPr>
            <p:cNvCxnSpPr>
              <a:cxnSpLocks/>
            </p:cNvCxnSpPr>
            <p:nvPr/>
          </p:nvCxnSpPr>
          <p:spPr>
            <a:xfrm flipV="1">
              <a:off x="7713886" y="1588858"/>
              <a:ext cx="1007925" cy="851458"/>
            </a:xfrm>
            <a:prstGeom prst="line">
              <a:avLst/>
            </a:prstGeom>
            <a:ln>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 xmlns:a16="http://schemas.microsoft.com/office/drawing/2014/main" id="{A12FDD2C-6428-4AB0-8F17-48183CF17EAD}"/>
                </a:ext>
              </a:extLst>
            </p:cNvPr>
            <p:cNvSpPr txBox="1"/>
            <p:nvPr/>
          </p:nvSpPr>
          <p:spPr>
            <a:xfrm>
              <a:off x="8414563" y="1369345"/>
              <a:ext cx="1108639"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末端执行器</a:t>
              </a:r>
            </a:p>
          </p:txBody>
        </p:sp>
        <p:sp>
          <p:nvSpPr>
            <p:cNvPr id="55" name="文本框 54">
              <a:extLst>
                <a:ext uri="{FF2B5EF4-FFF2-40B4-BE49-F238E27FC236}">
                  <a16:creationId xmlns="" xmlns:a16="http://schemas.microsoft.com/office/drawing/2014/main" id="{5C8A2700-5FCF-4E8F-808E-04D8B466F049}"/>
                </a:ext>
              </a:extLst>
            </p:cNvPr>
            <p:cNvSpPr txBox="1"/>
            <p:nvPr/>
          </p:nvSpPr>
          <p:spPr>
            <a:xfrm>
              <a:off x="8162483" y="2770379"/>
              <a:ext cx="701336" cy="276999"/>
            </a:xfrm>
            <a:prstGeom prst="rect">
              <a:avLst/>
            </a:prstGeom>
            <a:noFill/>
          </p:spPr>
          <p:txBody>
            <a:bodyPr wrap="square" rtlCol="0">
              <a:spAutoFit/>
            </a:bodyPr>
            <a:lstStyle>
              <a:defPPr>
                <a:defRPr lang="zh-CN"/>
              </a:defPPr>
              <a:lvl1pPr>
                <a:defRPr sz="1200">
                  <a:solidFill>
                    <a:srgbClr val="FF0000"/>
                  </a:solidFill>
                </a:defRPr>
              </a:lvl1pPr>
            </a:lstStyle>
            <a:p>
              <a:r>
                <a:rPr lang="zh-CN" altLang="en-US" dirty="0"/>
                <a:t>电机</a:t>
              </a:r>
              <a:r>
                <a:rPr lang="en-US" altLang="zh-CN" dirty="0"/>
                <a:t>2</a:t>
              </a:r>
              <a:endParaRPr lang="zh-CN" altLang="en-US" dirty="0"/>
            </a:p>
          </p:txBody>
        </p:sp>
      </p:grpSp>
    </p:spTree>
    <p:extLst>
      <p:ext uri="{BB962C8B-B14F-4D97-AF65-F5344CB8AC3E}">
        <p14:creationId xmlns:p14="http://schemas.microsoft.com/office/powerpoint/2010/main" val="1343820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0C964C92-5EDF-485B-B0F8-201269038A36}"/>
              </a:ext>
            </a:extLst>
          </p:cNvPr>
          <p:cNvPicPr>
            <a:picLocks noChangeAspect="1"/>
          </p:cNvPicPr>
          <p:nvPr/>
        </p:nvPicPr>
        <p:blipFill>
          <a:blip r:embed="rId2"/>
          <a:stretch>
            <a:fillRect/>
          </a:stretch>
        </p:blipFill>
        <p:spPr>
          <a:xfrm>
            <a:off x="174537" y="938098"/>
            <a:ext cx="4442845" cy="5151566"/>
          </a:xfrm>
          <a:prstGeom prst="rect">
            <a:avLst/>
          </a:prstGeom>
        </p:spPr>
      </p:pic>
      <p:pic>
        <p:nvPicPr>
          <p:cNvPr id="4" name="图片 3">
            <a:extLst>
              <a:ext uri="{FF2B5EF4-FFF2-40B4-BE49-F238E27FC236}">
                <a16:creationId xmlns="" xmlns:a16="http://schemas.microsoft.com/office/drawing/2014/main" id="{BDD97EF4-A3CF-4B79-92C4-4DC60C10A761}"/>
              </a:ext>
            </a:extLst>
          </p:cNvPr>
          <p:cNvPicPr>
            <a:picLocks noChangeAspect="1"/>
          </p:cNvPicPr>
          <p:nvPr/>
        </p:nvPicPr>
        <p:blipFill>
          <a:blip r:embed="rId3"/>
          <a:stretch>
            <a:fillRect/>
          </a:stretch>
        </p:blipFill>
        <p:spPr>
          <a:xfrm>
            <a:off x="4257857" y="3061335"/>
            <a:ext cx="4484888" cy="1534860"/>
          </a:xfrm>
          <a:prstGeom prst="rect">
            <a:avLst/>
          </a:prstGeom>
        </p:spPr>
      </p:pic>
    </p:spTree>
    <p:extLst>
      <p:ext uri="{BB962C8B-B14F-4D97-AF65-F5344CB8AC3E}">
        <p14:creationId xmlns:p14="http://schemas.microsoft.com/office/powerpoint/2010/main" val="951139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73BCA0D-F4FE-4EE7-84BC-526B9E36A49B}"/>
              </a:ext>
            </a:extLst>
          </p:cNvPr>
          <p:cNvSpPr/>
          <p:nvPr/>
        </p:nvSpPr>
        <p:spPr>
          <a:xfrm>
            <a:off x="63660" y="725247"/>
            <a:ext cx="8783256" cy="2370970"/>
          </a:xfrm>
          <a:prstGeom prst="rect">
            <a:avLst/>
          </a:prstGeom>
        </p:spPr>
        <p:txBody>
          <a:bodyPr wrap="square">
            <a:spAutoFit/>
          </a:bodyPr>
          <a:lstStyle/>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1</a:t>
            </a:r>
            <a:r>
              <a:rPr lang="zh-CN" altLang="en-US" b="1" dirty="0">
                <a:solidFill>
                  <a:srgbClr val="000066"/>
                </a:solidFill>
                <a:latin typeface="华文楷体" panose="02010600040101010101" pitchFamily="2" charset="-122"/>
                <a:ea typeface="华文楷体" panose="02010600040101010101" pitchFamily="2" charset="-122"/>
              </a:rPr>
              <a:t>）用机器人工具箱编写</a:t>
            </a:r>
            <a:r>
              <a:rPr lang="en-US" altLang="zh-CN" b="1" dirty="0" err="1">
                <a:solidFill>
                  <a:srgbClr val="000066"/>
                </a:solidFill>
                <a:latin typeface="华文楷体" panose="02010600040101010101" pitchFamily="2" charset="-122"/>
                <a:ea typeface="华文楷体" panose="02010600040101010101" pitchFamily="2" charset="-122"/>
              </a:rPr>
              <a:t>Dobot</a:t>
            </a:r>
            <a:r>
              <a:rPr lang="zh-CN" altLang="en-US" b="1" dirty="0">
                <a:solidFill>
                  <a:srgbClr val="000066"/>
                </a:solidFill>
                <a:latin typeface="华文楷体" panose="02010600040101010101" pitchFamily="2" charset="-122"/>
                <a:ea typeface="华文楷体" panose="02010600040101010101" pitchFamily="2" charset="-122"/>
              </a:rPr>
              <a:t>机械臂的运动学模型</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2</a:t>
            </a:r>
            <a:r>
              <a:rPr lang="zh-CN" altLang="en-US" b="1" dirty="0">
                <a:solidFill>
                  <a:srgbClr val="000066"/>
                </a:solidFill>
                <a:latin typeface="华文楷体" panose="02010600040101010101" pitchFamily="2" charset="-122"/>
                <a:ea typeface="华文楷体" panose="02010600040101010101" pitchFamily="2" charset="-122"/>
              </a:rPr>
              <a:t>）用机器人工具箱实现</a:t>
            </a:r>
            <a:r>
              <a:rPr lang="en-US" altLang="zh-CN" b="1" dirty="0" err="1">
                <a:solidFill>
                  <a:srgbClr val="000066"/>
                </a:solidFill>
                <a:latin typeface="华文楷体" panose="02010600040101010101" pitchFamily="2" charset="-122"/>
                <a:ea typeface="华文楷体" panose="02010600040101010101" pitchFamily="2" charset="-122"/>
              </a:rPr>
              <a:t>Dobot</a:t>
            </a:r>
            <a:r>
              <a:rPr lang="zh-CN" altLang="en-US" b="1" dirty="0">
                <a:solidFill>
                  <a:srgbClr val="000066"/>
                </a:solidFill>
                <a:latin typeface="华文楷体" panose="02010600040101010101" pitchFamily="2" charset="-122"/>
                <a:ea typeface="华文楷体" panose="02010600040101010101" pitchFamily="2" charset="-122"/>
              </a:rPr>
              <a:t>机械臂的轨迹规划</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3</a:t>
            </a:r>
            <a:r>
              <a:rPr lang="zh-CN" altLang="en-US" b="1" dirty="0">
                <a:solidFill>
                  <a:srgbClr val="000066"/>
                </a:solidFill>
                <a:latin typeface="华文楷体" panose="02010600040101010101" pitchFamily="2" charset="-122"/>
                <a:ea typeface="华文楷体" panose="02010600040101010101" pitchFamily="2" charset="-122"/>
              </a:rPr>
              <a:t>）轨迹规划中，初始角度为关节下限</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学号末两位数字、终止角度为关节上限</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学号末两位数字</a:t>
            </a:r>
            <a:endParaRPr lang="en-US" altLang="zh-CN" b="1" dirty="0">
              <a:solidFill>
                <a:srgbClr val="000066"/>
              </a:solidFill>
              <a:latin typeface="华文楷体" panose="02010600040101010101" pitchFamily="2" charset="-122"/>
              <a:ea typeface="华文楷体" panose="02010600040101010101" pitchFamily="2" charset="-122"/>
            </a:endParaRPr>
          </a:p>
          <a:p>
            <a:pPr eaLnBrk="1" hangingPunct="1">
              <a:lnSpc>
                <a:spcPct val="125000"/>
              </a:lnSpc>
              <a:defRPr/>
            </a:pPr>
            <a:r>
              <a:rPr lang="en-US" altLang="zh-CN" b="1" dirty="0">
                <a:solidFill>
                  <a:srgbClr val="000066"/>
                </a:solidFill>
                <a:latin typeface="华文楷体" panose="02010600040101010101" pitchFamily="2" charset="-122"/>
                <a:ea typeface="华文楷体" panose="02010600040101010101" pitchFamily="2" charset="-122"/>
              </a:rPr>
              <a:t>4</a:t>
            </a:r>
            <a:r>
              <a:rPr lang="zh-CN" altLang="en-US" b="1" dirty="0">
                <a:solidFill>
                  <a:srgbClr val="000066"/>
                </a:solidFill>
                <a:latin typeface="华文楷体" panose="02010600040101010101" pitchFamily="2" charset="-122"/>
                <a:ea typeface="华文楷体" panose="02010600040101010101" pitchFamily="2" charset="-122"/>
              </a:rPr>
              <a:t>）生成报告，并打印成</a:t>
            </a:r>
            <a:r>
              <a:rPr lang="en-US" altLang="zh-CN" b="1" dirty="0">
                <a:solidFill>
                  <a:srgbClr val="000066"/>
                </a:solidFill>
                <a:latin typeface="华文楷体" panose="02010600040101010101" pitchFamily="2" charset="-122"/>
                <a:ea typeface="华文楷体" panose="02010600040101010101" pitchFamily="2" charset="-122"/>
              </a:rPr>
              <a:t>pdf</a:t>
            </a:r>
            <a:r>
              <a:rPr lang="zh-CN" altLang="en-US" b="1" dirty="0">
                <a:solidFill>
                  <a:srgbClr val="000066"/>
                </a:solidFill>
                <a:latin typeface="华文楷体" panose="02010600040101010101" pitchFamily="2" charset="-122"/>
                <a:ea typeface="华文楷体" panose="02010600040101010101" pitchFamily="2" charset="-122"/>
              </a:rPr>
              <a:t>，以班级</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学号</a:t>
            </a:r>
            <a:r>
              <a:rPr lang="en-US" altLang="zh-CN" b="1" dirty="0">
                <a:solidFill>
                  <a:srgbClr val="000066"/>
                </a:solidFill>
                <a:latin typeface="华文楷体" panose="02010600040101010101" pitchFamily="2" charset="-122"/>
                <a:ea typeface="华文楷体" panose="02010600040101010101" pitchFamily="2" charset="-122"/>
              </a:rPr>
              <a:t>+</a:t>
            </a:r>
            <a:r>
              <a:rPr lang="zh-CN" altLang="en-US" b="1" dirty="0">
                <a:solidFill>
                  <a:srgbClr val="000066"/>
                </a:solidFill>
                <a:latin typeface="华文楷体" panose="02010600040101010101" pitchFamily="2" charset="-122"/>
                <a:ea typeface="华文楷体" panose="02010600040101010101" pitchFamily="2" charset="-122"/>
              </a:rPr>
              <a:t>姓名的格式发给班长</a:t>
            </a:r>
            <a:endParaRPr lang="en-US" altLang="zh-CN" b="1" dirty="0">
              <a:solidFill>
                <a:srgbClr val="000066"/>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316830769"/>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2400" b="0" i="0" u="none" strike="noStrike" cap="none" normalizeH="0" baseline="0" smtClean="0">
            <a:ln>
              <a:noFill/>
            </a:ln>
            <a:solidFill>
              <a:schemeClr val="tx1"/>
            </a:solidFill>
            <a:effectLst/>
            <a:latin typeface="Arial" panose="020B0604020202020204" pitchFamily="34" charset="0"/>
            <a:ea typeface="Dotum" pitchFamily="2"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2400" b="0" i="0" u="none" strike="noStrike" cap="none" normalizeH="0" baseline="0" smtClean="0">
            <a:ln>
              <a:noFill/>
            </a:ln>
            <a:solidFill>
              <a:schemeClr val="tx1"/>
            </a:solidFill>
            <a:effectLst/>
            <a:latin typeface="Arial" panose="020B0604020202020204" pitchFamily="34" charset="0"/>
            <a:ea typeface="Dotum" pitchFamily="2" charset="-127"/>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2294</TotalTime>
  <Words>696</Words>
  <Application>Microsoft Office PowerPoint</Application>
  <PresentationFormat>全屏显示(4:3)</PresentationFormat>
  <Paragraphs>92</Paragraphs>
  <Slides>21</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32" baseType="lpstr">
      <vt:lpstr>Dotum</vt:lpstr>
      <vt:lpstr>黑体</vt:lpstr>
      <vt:lpstr>华文楷体</vt:lpstr>
      <vt:lpstr>华文行楷</vt:lpstr>
      <vt:lpstr>宋体</vt:lpstr>
      <vt:lpstr>微软雅黑</vt:lpstr>
      <vt:lpstr>Arial</vt:lpstr>
      <vt:lpstr>Impact</vt:lpstr>
      <vt:lpstr>Wingdings</vt:lpstr>
      <vt:lpstr>默认设计模板</vt:lpstr>
      <vt:lpstr>Equation</vt:lpstr>
      <vt:lpstr>Dobot机械臂运动学 与轨迹规划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机械工程控制基础</dc:title>
  <dc:creator>Listary</dc:creator>
  <cp:lastModifiedBy>Administrator</cp:lastModifiedBy>
  <cp:revision>257</cp:revision>
  <dcterms:modified xsi:type="dcterms:W3CDTF">2023-09-27T15:15:38Z</dcterms:modified>
</cp:coreProperties>
</file>